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0"/>
  </p:notesMasterIdLst>
  <p:sldIdLst>
    <p:sldId id="256" r:id="rId2"/>
    <p:sldId id="266" r:id="rId3"/>
    <p:sldId id="380" r:id="rId4"/>
    <p:sldId id="267" r:id="rId5"/>
    <p:sldId id="265" r:id="rId6"/>
    <p:sldId id="373" r:id="rId7"/>
    <p:sldId id="264" r:id="rId8"/>
    <p:sldId id="262" r:id="rId9"/>
    <p:sldId id="375" r:id="rId10"/>
    <p:sldId id="381" r:id="rId11"/>
    <p:sldId id="382" r:id="rId12"/>
    <p:sldId id="383" r:id="rId13"/>
    <p:sldId id="261" r:id="rId14"/>
    <p:sldId id="384" r:id="rId15"/>
    <p:sldId id="374" r:id="rId16"/>
    <p:sldId id="385" r:id="rId17"/>
    <p:sldId id="387" r:id="rId18"/>
    <p:sldId id="386" r:id="rId19"/>
    <p:sldId id="260" r:id="rId20"/>
    <p:sldId id="259" r:id="rId21"/>
    <p:sldId id="388" r:id="rId22"/>
    <p:sldId id="376" r:id="rId23"/>
    <p:sldId id="268" r:id="rId24"/>
    <p:sldId id="258" r:id="rId25"/>
    <p:sldId id="271" r:id="rId26"/>
    <p:sldId id="393" r:id="rId27"/>
    <p:sldId id="270" r:id="rId28"/>
    <p:sldId id="389" r:id="rId29"/>
    <p:sldId id="390" r:id="rId30"/>
    <p:sldId id="391" r:id="rId31"/>
    <p:sldId id="392" r:id="rId32"/>
    <p:sldId id="316" r:id="rId33"/>
    <p:sldId id="269" r:id="rId34"/>
    <p:sldId id="257" r:id="rId35"/>
    <p:sldId id="394" r:id="rId36"/>
    <p:sldId id="395" r:id="rId37"/>
    <p:sldId id="272" r:id="rId38"/>
    <p:sldId id="308" r:id="rId39"/>
    <p:sldId id="310" r:id="rId40"/>
    <p:sldId id="396" r:id="rId41"/>
    <p:sldId id="397" r:id="rId42"/>
    <p:sldId id="401" r:id="rId43"/>
    <p:sldId id="312" r:id="rId44"/>
    <p:sldId id="313" r:id="rId45"/>
    <p:sldId id="314" r:id="rId46"/>
    <p:sldId id="274" r:id="rId47"/>
    <p:sldId id="275" r:id="rId48"/>
    <p:sldId id="399" r:id="rId49"/>
    <p:sldId id="398" r:id="rId50"/>
    <p:sldId id="400" r:id="rId51"/>
    <p:sldId id="276" r:id="rId52"/>
    <p:sldId id="378" r:id="rId53"/>
    <p:sldId id="277" r:id="rId54"/>
    <p:sldId id="279" r:id="rId55"/>
    <p:sldId id="280" r:id="rId56"/>
    <p:sldId id="317" r:id="rId57"/>
    <p:sldId id="318" r:id="rId58"/>
    <p:sldId id="379" r:id="rId59"/>
    <p:sldId id="319" r:id="rId60"/>
    <p:sldId id="281" r:id="rId61"/>
    <p:sldId id="402" r:id="rId62"/>
    <p:sldId id="283" r:id="rId63"/>
    <p:sldId id="285" r:id="rId64"/>
    <p:sldId id="286" r:id="rId65"/>
    <p:sldId id="287" r:id="rId66"/>
    <p:sldId id="288" r:id="rId67"/>
    <p:sldId id="289" r:id="rId68"/>
    <p:sldId id="403" r:id="rId69"/>
    <p:sldId id="404" r:id="rId70"/>
    <p:sldId id="292" r:id="rId71"/>
    <p:sldId id="291" r:id="rId72"/>
    <p:sldId id="293" r:id="rId73"/>
    <p:sldId id="294" r:id="rId74"/>
    <p:sldId id="295" r:id="rId75"/>
    <p:sldId id="405" r:id="rId76"/>
    <p:sldId id="296" r:id="rId77"/>
    <p:sldId id="410" r:id="rId78"/>
    <p:sldId id="297" r:id="rId79"/>
    <p:sldId id="406" r:id="rId80"/>
    <p:sldId id="407" r:id="rId81"/>
    <p:sldId id="408" r:id="rId82"/>
    <p:sldId id="409" r:id="rId83"/>
    <p:sldId id="299" r:id="rId84"/>
    <p:sldId id="300" r:id="rId85"/>
    <p:sldId id="301" r:id="rId86"/>
    <p:sldId id="303" r:id="rId87"/>
    <p:sldId id="304" r:id="rId88"/>
    <p:sldId id="361" r:id="rId89"/>
    <p:sldId id="306" r:id="rId90"/>
    <p:sldId id="350" r:id="rId91"/>
    <p:sldId id="307" r:id="rId92"/>
    <p:sldId id="320" r:id="rId93"/>
    <p:sldId id="351" r:id="rId94"/>
    <p:sldId id="354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52" r:id="rId103"/>
    <p:sldId id="364" r:id="rId104"/>
    <p:sldId id="328" r:id="rId105"/>
    <p:sldId id="355" r:id="rId106"/>
    <p:sldId id="356" r:id="rId107"/>
    <p:sldId id="329" r:id="rId108"/>
    <p:sldId id="330" r:id="rId109"/>
    <p:sldId id="331" r:id="rId110"/>
    <p:sldId id="358" r:id="rId111"/>
    <p:sldId id="359" r:id="rId112"/>
    <p:sldId id="360" r:id="rId113"/>
    <p:sldId id="365" r:id="rId114"/>
    <p:sldId id="366" r:id="rId115"/>
    <p:sldId id="367" r:id="rId116"/>
    <p:sldId id="411" r:id="rId117"/>
    <p:sldId id="372" r:id="rId118"/>
    <p:sldId id="335" r:id="rId119"/>
  </p:sldIdLst>
  <p:sldSz cx="12192000" cy="6858000"/>
  <p:notesSz cx="6858000" cy="9144000"/>
  <p:embeddedFontLst>
    <p:embeddedFont>
      <p:font typeface="DOSMyungjo" panose="02000604000000000000" pitchFamily="2" charset="-127"/>
      <p:regular r:id="rId121"/>
    </p:embeddedFont>
    <p:embeddedFont>
      <p:font typeface="EBS주시경 Medium" panose="02020603020101020101" pitchFamily="18" charset="-127"/>
      <p:regular r:id="rId122"/>
    </p:embeddedFont>
    <p:embeddedFont>
      <p:font typeface="HY견명조" panose="02030600000101010101" pitchFamily="18" charset="-127"/>
      <p:regular r:id="rId123"/>
    </p:embeddedFont>
    <p:embeddedFont>
      <p:font typeface="Tmon몬소리 Black" panose="02000A03000000000000" pitchFamily="2" charset="-127"/>
      <p:bold r:id="rId124"/>
    </p:embeddedFont>
    <p:embeddedFont>
      <p:font typeface="나눔고딕" panose="020D0604000000000000" pitchFamily="50" charset="-127"/>
      <p:regular r:id="rId125"/>
      <p:bold r:id="rId126"/>
    </p:embeddedFont>
    <p:embeddedFont>
      <p:font typeface="나눔손글씨 펜" panose="03040600000000000000" pitchFamily="66" charset="-127"/>
      <p:regular r:id="rId127"/>
    </p:embeddedFont>
    <p:embeddedFont>
      <p:font typeface="맑은 고딕" panose="020B0503020000020004" pitchFamily="50" charset="-127"/>
      <p:regular r:id="rId128"/>
      <p:bold r:id="rId129"/>
    </p:embeddedFont>
    <p:embeddedFont>
      <p:font typeface="배달의민족 도현" panose="020B0600000101010101" pitchFamily="50" charset="-127"/>
      <p:regular r:id="rId1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AFE6"/>
    <a:srgbClr val="FFE05B"/>
    <a:srgbClr val="CDF3FF"/>
    <a:srgbClr val="FFAFAF"/>
    <a:srgbClr val="66FF66"/>
    <a:srgbClr val="FF6969"/>
    <a:srgbClr val="FF7401"/>
    <a:srgbClr val="F9320C"/>
    <a:srgbClr val="00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1765" autoAdjust="0"/>
  </p:normalViewPr>
  <p:slideViewPr>
    <p:cSldViewPr snapToGrid="0" showGuides="1">
      <p:cViewPr varScale="1">
        <p:scale>
          <a:sx n="101" d="100"/>
          <a:sy n="101" d="100"/>
        </p:scale>
        <p:origin x="906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86D84-7651-4387-9798-34B8677D0161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E20CD-5061-409B-BFFC-60C9ADE0FC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7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40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우여곡절 끝에 성적 맞춰 </a:t>
            </a:r>
            <a:r>
              <a:rPr lang="ko-KR" altLang="en-US" dirty="0" err="1"/>
              <a:t>가천대</a:t>
            </a:r>
            <a:r>
              <a:rPr lang="ko-KR" altLang="en-US" dirty="0"/>
              <a:t> 산업경영공학과 입학 </a:t>
            </a:r>
            <a:r>
              <a:rPr lang="en-US" altLang="ko-KR" dirty="0"/>
              <a:t>–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0491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후회는 없지만 돌아가고 싶진 않음 </a:t>
            </a:r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477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인턴이 끝나고 다시 학교로 돌아와 아주 여유로운 막학기를 보냈고 지금은 </a:t>
            </a:r>
            <a:r>
              <a:rPr lang="ko-KR" altLang="en-US" dirty="0" err="1"/>
              <a:t>취준생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매일 달려오다가 쉬라니까 뭐 </a:t>
            </a:r>
            <a:r>
              <a:rPr lang="ko-KR" altLang="en-US" dirty="0" err="1"/>
              <a:t>해야할지는</a:t>
            </a:r>
            <a:r>
              <a:rPr lang="ko-KR" altLang="en-US" dirty="0"/>
              <a:t> 잘 모르겠음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500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그래도 여러 경험들로 인해 내가 좋아하는 것과 잘하는 것을 확실히 알 수 있었고</a:t>
            </a:r>
            <a:r>
              <a:rPr lang="en-US" altLang="ko-KR" dirty="0"/>
              <a:t>, </a:t>
            </a:r>
            <a:r>
              <a:rPr lang="ko-KR" altLang="en-US" dirty="0"/>
              <a:t>내가 하고 싶은 것도 구체화되었음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14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다시 회사에 가면 위 같은 상황이 불가피 하겠지만 그래도 즐기는 방법을 터득했음 </a:t>
            </a:r>
            <a:r>
              <a:rPr lang="en-US" altLang="ko-KR" dirty="0"/>
              <a:t>/ </a:t>
            </a:r>
            <a:r>
              <a:rPr lang="ko-KR" altLang="en-US" dirty="0"/>
              <a:t>될 대로 되라 </a:t>
            </a:r>
            <a:r>
              <a:rPr lang="en-US" altLang="ko-KR" dirty="0"/>
              <a:t>-&gt; </a:t>
            </a:r>
            <a:r>
              <a:rPr lang="ko-KR" altLang="en-US" dirty="0"/>
              <a:t>누구 하나 박살 나기 전에 안 끝난다 마인드 </a:t>
            </a:r>
            <a:r>
              <a:rPr lang="ko-KR" altLang="en-US" dirty="0" err="1"/>
              <a:t>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178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많이 경험한 것은 아니지만 여태까지 일들을 겪으면서 느낀 것들 중 가장 해주고 싶은 말 몇 가지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679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너무 진부한 얘기지만 실패를 두려워 하는 거 만큼 바보 같은 일은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863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복수전공으로 선택한 화공을 실패했을 때 굉장히 </a:t>
            </a:r>
            <a:r>
              <a:rPr lang="ko-KR" altLang="en-US" dirty="0" err="1"/>
              <a:t>멘붕이</a:t>
            </a:r>
            <a:r>
              <a:rPr lang="ko-KR" altLang="en-US" dirty="0"/>
              <a:t> 왔었음 </a:t>
            </a:r>
            <a:r>
              <a:rPr lang="en-US" altLang="ko-KR" dirty="0"/>
              <a:t>-&gt; </a:t>
            </a:r>
            <a:r>
              <a:rPr lang="ko-KR" altLang="en-US" dirty="0"/>
              <a:t>고등학생 때 부터 꿈꿔왔던 루트인데 왜 단 한 학기만에 </a:t>
            </a:r>
            <a:r>
              <a:rPr lang="ko-KR" altLang="en-US" dirty="0" err="1"/>
              <a:t>좌절된거지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46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그때 화공을 실패했기 때문에 이 쪽 분야로 들어올 수 있었고 나에게 정말 맞는 분야를 찾았음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42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 작업 중 패배자의 마인드로 살았을 때는 진전도 없고 잘 풀리지도 않다가 마음을 </a:t>
            </a:r>
            <a:r>
              <a:rPr lang="ko-KR" altLang="en-US" dirty="0" err="1"/>
              <a:t>고쳐먹고는</a:t>
            </a:r>
            <a:r>
              <a:rPr lang="ko-KR" altLang="en-US" dirty="0"/>
              <a:t> 완성할 수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7934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인턴때도 내 계획대로 흘러가지 않아서 인턴을 그만 두고 싶었지만 그때 그만 두었더라면 서버 모니터링 시스템 평생 못 </a:t>
            </a:r>
            <a:r>
              <a:rPr lang="ko-KR" altLang="en-US" dirty="0" err="1"/>
              <a:t>만들었을테고</a:t>
            </a:r>
            <a:r>
              <a:rPr lang="en-US" altLang="ko-KR" dirty="0"/>
              <a:t>, </a:t>
            </a:r>
            <a:r>
              <a:rPr lang="ko-KR" altLang="en-US" dirty="0"/>
              <a:t>그 기술을 평생 모르고 살았을 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2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우여곡절 끝에 성적 맞춰 </a:t>
            </a:r>
            <a:r>
              <a:rPr lang="ko-KR" altLang="en-US" dirty="0" err="1"/>
              <a:t>가천대</a:t>
            </a:r>
            <a:r>
              <a:rPr lang="ko-KR" altLang="en-US" dirty="0"/>
              <a:t> 산업경영공학과 입학 </a:t>
            </a:r>
            <a:r>
              <a:rPr lang="en-US" altLang="ko-KR" dirty="0"/>
              <a:t>– !!!!</a:t>
            </a:r>
            <a:r>
              <a:rPr lang="ko-KR" altLang="en-US" dirty="0"/>
              <a:t>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671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</a:t>
            </a:r>
            <a:r>
              <a:rPr lang="ko-KR" altLang="en-US" dirty="0"/>
              <a:t>세 시대임 여러분들은 </a:t>
            </a:r>
            <a:r>
              <a:rPr lang="en-US" altLang="ko-KR" dirty="0"/>
              <a:t>140</a:t>
            </a:r>
            <a:r>
              <a:rPr lang="ko-KR" altLang="en-US" dirty="0"/>
              <a:t>살까지 살지도 어차피 나나 너나 존나 어려서 실패해도 괜찮고 오히려 그게 더 이득임 다양한 경험을 </a:t>
            </a:r>
            <a:r>
              <a:rPr lang="ko-KR" altLang="en-US" dirty="0" err="1"/>
              <a:t>한거니까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1434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다가오지도 않은 미래를 미리 예견하고 좌절하지 말아라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8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공대긴</a:t>
            </a:r>
            <a:r>
              <a:rPr lang="ko-KR" altLang="en-US" dirty="0"/>
              <a:t> 한데 내가 생각하던 공대 아님 심지어 전공과목 재미 없음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6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공대긴</a:t>
            </a:r>
            <a:r>
              <a:rPr lang="ko-KR" altLang="en-US" dirty="0"/>
              <a:t> 한데 내가 생각하던 공대 아님 심지어 전공과목 재미 없음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25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공대긴</a:t>
            </a:r>
            <a:r>
              <a:rPr lang="ko-KR" altLang="en-US" dirty="0"/>
              <a:t> 한데 내가 생각하던 공대 아님 심지어 전공과목 재미 없음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97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공대긴</a:t>
            </a:r>
            <a:r>
              <a:rPr lang="ko-KR" altLang="en-US" dirty="0"/>
              <a:t> 한데 내가 생각하던 공대 아님 심지어 전공과목 재미 없음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7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두번재</a:t>
            </a:r>
            <a:r>
              <a:rPr lang="ko-KR" altLang="en-US" dirty="0"/>
              <a:t> 수능도 망친 거 같지만 수능 다시 또 볼 순 없으니까 </a:t>
            </a:r>
            <a:r>
              <a:rPr lang="ko-KR" altLang="en-US" dirty="0" err="1"/>
              <a:t>어떻게든</a:t>
            </a:r>
            <a:r>
              <a:rPr lang="ko-KR" altLang="en-US" dirty="0"/>
              <a:t> </a:t>
            </a:r>
            <a:r>
              <a:rPr lang="ko-KR" altLang="en-US" dirty="0" err="1"/>
              <a:t>되겟지</a:t>
            </a:r>
            <a:r>
              <a:rPr lang="ko-KR" altLang="en-US" dirty="0"/>
              <a:t> 하는 심정으로 </a:t>
            </a:r>
            <a:r>
              <a:rPr lang="en-US" altLang="ko-KR" dirty="0"/>
              <a:t>1</a:t>
            </a:r>
            <a:r>
              <a:rPr lang="ko-KR" altLang="en-US" dirty="0"/>
              <a:t>학기 다님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9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그러던 중에 그냥 남들처럼 학교 다녔을 뿐인데 성적 장학금 받음 올</a:t>
            </a:r>
            <a:r>
              <a:rPr lang="en-US" altLang="ko-KR" dirty="0"/>
              <a:t>? </a:t>
            </a:r>
            <a:r>
              <a:rPr lang="ko-KR" altLang="en-US" dirty="0" err="1"/>
              <a:t>ㄱㅊ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71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여름방학이 지나고</a:t>
            </a:r>
            <a:r>
              <a:rPr lang="en-US" altLang="ko-KR" dirty="0"/>
              <a:t>(</a:t>
            </a:r>
            <a:r>
              <a:rPr lang="ko-KR" altLang="en-US" dirty="0"/>
              <a:t>스펀지밥 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13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학기 전공필수교양 수업 중 프로그래밍 입문 과목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0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내 소개 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몇 년도 졸업생</a:t>
            </a:r>
            <a:r>
              <a:rPr lang="en-US" altLang="ko-KR" dirty="0"/>
              <a:t>, </a:t>
            </a:r>
            <a:r>
              <a:rPr lang="ko-KR" altLang="en-US" dirty="0"/>
              <a:t>전공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02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공대 오니까 이런 멋있는 거도 가르쳐주는구나 이런 거 할 수 </a:t>
            </a:r>
            <a:r>
              <a:rPr lang="ko-KR" altLang="en-US" dirty="0" err="1"/>
              <a:t>잇구나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5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 입문 수업 첫 시간 수업 전에 강의실 앉아있는데 대학원생 같은 사람이 들어와서 수업 준비</a:t>
            </a:r>
            <a:r>
              <a:rPr lang="en-US" altLang="ko-KR" dirty="0"/>
              <a:t> .. </a:t>
            </a:r>
            <a:r>
              <a:rPr lang="ko-KR" altLang="en-US" dirty="0"/>
              <a:t>그냥 </a:t>
            </a:r>
            <a:r>
              <a:rPr lang="ko-KR" altLang="en-US" dirty="0" err="1"/>
              <a:t>과돌이나</a:t>
            </a:r>
            <a:r>
              <a:rPr lang="ko-KR" altLang="en-US" dirty="0"/>
              <a:t> 머 조교가 와서 준비하는구나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6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알고보니</a:t>
            </a:r>
            <a:r>
              <a:rPr lang="ko-KR" altLang="en-US" dirty="0"/>
              <a:t> 교수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90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</a:t>
            </a:r>
            <a:r>
              <a:rPr lang="ko-KR" altLang="en-US" dirty="0" err="1"/>
              <a:t>팬심</a:t>
            </a:r>
            <a:r>
              <a:rPr lang="ko-KR" altLang="en-US" dirty="0"/>
              <a:t>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41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</a:t>
            </a:r>
            <a:r>
              <a:rPr lang="ko-KR" altLang="en-US" dirty="0" err="1"/>
              <a:t>팬심</a:t>
            </a:r>
            <a:r>
              <a:rPr lang="ko-KR" altLang="en-US" dirty="0"/>
              <a:t>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2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</a:t>
            </a:r>
            <a:r>
              <a:rPr lang="ko-KR" altLang="en-US" dirty="0" err="1"/>
              <a:t>팬심</a:t>
            </a:r>
            <a:r>
              <a:rPr lang="ko-KR" altLang="en-US" dirty="0"/>
              <a:t>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9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</a:t>
            </a:r>
            <a:r>
              <a:rPr lang="ko-KR" altLang="en-US" dirty="0" err="1"/>
              <a:t>팬심</a:t>
            </a:r>
            <a:r>
              <a:rPr lang="ko-KR" altLang="en-US" dirty="0"/>
              <a:t>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48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</a:t>
            </a:r>
            <a:r>
              <a:rPr lang="ko-KR" altLang="en-US" dirty="0" err="1"/>
              <a:t>팬심</a:t>
            </a:r>
            <a:r>
              <a:rPr lang="ko-KR" altLang="en-US" dirty="0"/>
              <a:t>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83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 </a:t>
            </a:r>
            <a:r>
              <a:rPr lang="ko-KR" altLang="en-US" dirty="0" err="1"/>
              <a:t>개잘하는</a:t>
            </a:r>
            <a:r>
              <a:rPr lang="ko-KR" altLang="en-US" dirty="0"/>
              <a:t> </a:t>
            </a:r>
            <a:r>
              <a:rPr lang="en-US" altLang="ko-KR" dirty="0"/>
              <a:t>TA</a:t>
            </a:r>
            <a:r>
              <a:rPr lang="ko-KR" altLang="en-US" dirty="0"/>
              <a:t>들 보니까 너무 멋있고 나도 </a:t>
            </a:r>
            <a:r>
              <a:rPr lang="en-US" altLang="ko-KR" dirty="0"/>
              <a:t>TA </a:t>
            </a:r>
            <a:r>
              <a:rPr lang="ko-KR" altLang="en-US" dirty="0" err="1"/>
              <a:t>하고싶어짐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응</a:t>
            </a:r>
            <a:r>
              <a:rPr lang="en-US" altLang="ko-KR" dirty="0"/>
              <a:t>?) – </a:t>
            </a:r>
            <a:r>
              <a:rPr lang="ko-KR" altLang="en-US" dirty="0"/>
              <a:t>그래서 계속 열심히 함 </a:t>
            </a:r>
            <a:r>
              <a:rPr lang="en-US" altLang="ko-KR" dirty="0"/>
              <a:t>(</a:t>
            </a:r>
            <a:r>
              <a:rPr lang="ko-KR" altLang="en-US" dirty="0" err="1"/>
              <a:t>다른건</a:t>
            </a:r>
            <a:r>
              <a:rPr lang="ko-KR" altLang="en-US" dirty="0"/>
              <a:t> 많이 열심히 </a:t>
            </a:r>
            <a:r>
              <a:rPr lang="ko-KR" altLang="en-US" dirty="0" err="1"/>
              <a:t>안함다음장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46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코딩 열심히 하고 </a:t>
            </a:r>
            <a:r>
              <a:rPr lang="ko-KR" altLang="en-US" dirty="0" err="1"/>
              <a:t>싶어짐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1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학부생 연구원 </a:t>
            </a:r>
            <a:r>
              <a:rPr lang="en-US" altLang="ko-KR" dirty="0"/>
              <a:t>– </a:t>
            </a:r>
            <a:r>
              <a:rPr lang="ko-KR" altLang="en-US" dirty="0"/>
              <a:t>학부생 연구원 무엇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39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현실 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현실 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20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어찌 </a:t>
            </a:r>
            <a:r>
              <a:rPr lang="ko-KR" altLang="en-US" dirty="0" err="1"/>
              <a:t>하다보니까</a:t>
            </a:r>
            <a:r>
              <a:rPr lang="ko-KR" altLang="en-US" dirty="0"/>
              <a:t> 중간고사 </a:t>
            </a:r>
            <a:r>
              <a:rPr lang="en-US" altLang="ko-KR" dirty="0"/>
              <a:t>3</a:t>
            </a:r>
            <a:r>
              <a:rPr lang="ko-KR" altLang="en-US" dirty="0"/>
              <a:t>등</a:t>
            </a:r>
            <a:r>
              <a:rPr lang="en-US" altLang="ko-KR" dirty="0"/>
              <a:t>;;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3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교수님이 내 이름 </a:t>
            </a:r>
            <a:r>
              <a:rPr lang="ko-KR" altLang="en-US" dirty="0" err="1"/>
              <a:t>알게됨</a:t>
            </a:r>
            <a:r>
              <a:rPr lang="ko-KR" altLang="en-US" dirty="0"/>
              <a:t> 수업시간에 막 지목해서 질문함 오오 </a:t>
            </a:r>
            <a:r>
              <a:rPr lang="ko-KR" altLang="en-US" dirty="0" err="1"/>
              <a:t>성덕된</a:t>
            </a:r>
            <a:r>
              <a:rPr lang="ko-KR" altLang="en-US" dirty="0"/>
              <a:t> </a:t>
            </a:r>
            <a:r>
              <a:rPr lang="ko-KR" altLang="en-US" dirty="0" err="1"/>
              <a:t>느낌ㅋㅋㅋㅋㅋㅋ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42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교수님이 여름방학때 코딩 더 배우고 싶은 사람 모집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3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15</a:t>
            </a:r>
            <a:r>
              <a:rPr lang="ko-KR" altLang="en-US" dirty="0"/>
              <a:t>학번부터 </a:t>
            </a:r>
            <a:r>
              <a:rPr lang="ko-KR" altLang="en-US" dirty="0" err="1"/>
              <a:t>복전</a:t>
            </a:r>
            <a:r>
              <a:rPr lang="en-US" altLang="ko-KR" dirty="0"/>
              <a:t>/ </a:t>
            </a:r>
            <a:r>
              <a:rPr lang="ko-KR" altLang="en-US" dirty="0"/>
              <a:t>부전</a:t>
            </a:r>
            <a:r>
              <a:rPr lang="en-US" altLang="ko-KR" dirty="0"/>
              <a:t>/ </a:t>
            </a:r>
            <a:r>
              <a:rPr lang="ko-KR" altLang="en-US" dirty="0"/>
              <a:t>전공심화 해서 선택하는게 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5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15</a:t>
            </a:r>
            <a:r>
              <a:rPr lang="ko-KR" altLang="en-US" dirty="0"/>
              <a:t>학번부터 </a:t>
            </a:r>
            <a:r>
              <a:rPr lang="ko-KR" altLang="en-US" dirty="0" err="1"/>
              <a:t>복전</a:t>
            </a:r>
            <a:r>
              <a:rPr lang="en-US" altLang="ko-KR" dirty="0"/>
              <a:t>/ </a:t>
            </a:r>
            <a:r>
              <a:rPr lang="ko-KR" altLang="en-US" dirty="0"/>
              <a:t>부전</a:t>
            </a:r>
            <a:r>
              <a:rPr lang="en-US" altLang="ko-KR" dirty="0"/>
              <a:t>/ </a:t>
            </a:r>
            <a:r>
              <a:rPr lang="ko-KR" altLang="en-US" dirty="0"/>
              <a:t>전공심화 해서 선택하는게 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58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15</a:t>
            </a:r>
            <a:r>
              <a:rPr lang="ko-KR" altLang="en-US" dirty="0"/>
              <a:t>학번부터 </a:t>
            </a:r>
            <a:r>
              <a:rPr lang="ko-KR" altLang="en-US" dirty="0" err="1"/>
              <a:t>복전</a:t>
            </a:r>
            <a:r>
              <a:rPr lang="en-US" altLang="ko-KR" dirty="0"/>
              <a:t>/ </a:t>
            </a:r>
            <a:r>
              <a:rPr lang="ko-KR" altLang="en-US" dirty="0"/>
              <a:t>부전</a:t>
            </a:r>
            <a:r>
              <a:rPr lang="en-US" altLang="ko-KR" dirty="0"/>
              <a:t>/ </a:t>
            </a:r>
            <a:r>
              <a:rPr lang="ko-KR" altLang="en-US" dirty="0"/>
              <a:t>전공심화 해서 선택하는게 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48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15</a:t>
            </a:r>
            <a:r>
              <a:rPr lang="ko-KR" altLang="en-US" dirty="0"/>
              <a:t>학번부터 </a:t>
            </a:r>
            <a:r>
              <a:rPr lang="ko-KR" altLang="en-US" dirty="0" err="1"/>
              <a:t>복전</a:t>
            </a:r>
            <a:r>
              <a:rPr lang="en-US" altLang="ko-KR" dirty="0"/>
              <a:t>/ </a:t>
            </a:r>
            <a:r>
              <a:rPr lang="ko-KR" altLang="en-US" dirty="0"/>
              <a:t>부전</a:t>
            </a:r>
            <a:r>
              <a:rPr lang="en-US" altLang="ko-KR" dirty="0"/>
              <a:t>/ </a:t>
            </a:r>
            <a:r>
              <a:rPr lang="ko-KR" altLang="en-US" dirty="0"/>
              <a:t>전공심화 해서 선택하는게 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24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전공 공학 복수전공 공학 </a:t>
            </a:r>
            <a:r>
              <a:rPr lang="en-US" altLang="ko-KR" dirty="0"/>
              <a:t>-&gt; </a:t>
            </a:r>
            <a:r>
              <a:rPr lang="ko-KR" altLang="en-US" dirty="0"/>
              <a:t>사람들 경악 할 수 있겠</a:t>
            </a:r>
            <a:r>
              <a:rPr lang="en-US" altLang="ko-KR" dirty="0"/>
              <a:t>? -&gt; 2</a:t>
            </a:r>
            <a:r>
              <a:rPr lang="ko-KR" altLang="en-US" dirty="0"/>
              <a:t>학년부터 무조건 화공 </a:t>
            </a:r>
            <a:r>
              <a:rPr lang="ko-KR" altLang="en-US" dirty="0" err="1"/>
              <a:t>간드아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아직까지 학교 다닐 이유가 있음</a:t>
            </a:r>
            <a:r>
              <a:rPr lang="en-US" altLang="ko-KR" dirty="0"/>
              <a:t>) </a:t>
            </a:r>
            <a:r>
              <a:rPr lang="ko-KR" altLang="en-US" dirty="0"/>
              <a:t>다른 대안 생각 안함 할 생각도 없음 직진본능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1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4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 난 복수전공으로 화공 </a:t>
            </a:r>
            <a:r>
              <a:rPr lang="ko-KR" altLang="en-US" dirty="0" err="1"/>
              <a:t>선택햇으니까</a:t>
            </a:r>
            <a:r>
              <a:rPr lang="ko-KR" altLang="en-US" dirty="0"/>
              <a:t> 방학 때 </a:t>
            </a:r>
            <a:r>
              <a:rPr lang="ko-KR" altLang="en-US" dirty="0" err="1"/>
              <a:t>나가서까지</a:t>
            </a:r>
            <a:r>
              <a:rPr lang="ko-KR" altLang="en-US" dirty="0"/>
              <a:t> </a:t>
            </a:r>
            <a:r>
              <a:rPr lang="ko-KR" altLang="en-US" dirty="0" err="1"/>
              <a:t>코딩하는거는</a:t>
            </a:r>
            <a:r>
              <a:rPr lang="ko-KR" altLang="en-US" dirty="0"/>
              <a:t> 약간 의미 </a:t>
            </a:r>
            <a:r>
              <a:rPr lang="ko-KR" altLang="en-US" dirty="0" err="1"/>
              <a:t>없을거야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게으른 자의 정신승리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95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겨울방학이 지나고</a:t>
            </a:r>
            <a:r>
              <a:rPr lang="en-US" altLang="ko-KR" dirty="0"/>
              <a:t>(</a:t>
            </a:r>
            <a:r>
              <a:rPr lang="ko-KR" altLang="en-US" dirty="0"/>
              <a:t>스펀지밥 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87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년도 </a:t>
            </a:r>
            <a:r>
              <a:rPr lang="en-US" altLang="ko-KR" dirty="0"/>
              <a:t>1</a:t>
            </a:r>
            <a:r>
              <a:rPr lang="ko-KR" altLang="en-US" dirty="0"/>
              <a:t>학기가 됨 수강신청 하려고 보니까 교수님 수업 있음 당연히 </a:t>
            </a:r>
            <a:r>
              <a:rPr lang="ko-KR" altLang="en-US" dirty="0" err="1"/>
              <a:t>들어야지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120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</a:t>
            </a:r>
            <a:r>
              <a:rPr lang="en-US" altLang="ko-KR" dirty="0"/>
              <a:t>honors </a:t>
            </a:r>
            <a:r>
              <a:rPr lang="ko-KR" altLang="en-US" dirty="0"/>
              <a:t>이건 또 </a:t>
            </a:r>
            <a:r>
              <a:rPr lang="ko-KR" altLang="en-US" dirty="0" err="1"/>
              <a:t>머임</a:t>
            </a:r>
            <a:r>
              <a:rPr lang="en-US" altLang="ko-KR" dirty="0"/>
              <a:t>? – </a:t>
            </a:r>
            <a:r>
              <a:rPr lang="ko-KR" altLang="en-US" dirty="0"/>
              <a:t>성적 좋은 애들 대상으로 하는 수업 소수 정예 수업이고 영어 </a:t>
            </a:r>
            <a:r>
              <a:rPr lang="ko-KR" altLang="en-US" dirty="0" err="1"/>
              <a:t>강의고</a:t>
            </a:r>
            <a:r>
              <a:rPr lang="ko-KR" altLang="en-US" dirty="0"/>
              <a:t> 머 암튼 </a:t>
            </a:r>
            <a:r>
              <a:rPr lang="ko-KR" altLang="en-US" dirty="0" err="1"/>
              <a:t>개빡세</a:t>
            </a:r>
            <a:r>
              <a:rPr lang="ko-KR" altLang="en-US" dirty="0"/>
              <a:t>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695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</a:t>
            </a:r>
            <a:r>
              <a:rPr lang="en-US" altLang="ko-KR" dirty="0"/>
              <a:t>honors </a:t>
            </a:r>
            <a:r>
              <a:rPr lang="ko-KR" altLang="en-US" dirty="0"/>
              <a:t>이건 또 </a:t>
            </a:r>
            <a:r>
              <a:rPr lang="ko-KR" altLang="en-US" dirty="0" err="1"/>
              <a:t>머임</a:t>
            </a:r>
            <a:r>
              <a:rPr lang="en-US" altLang="ko-KR" dirty="0"/>
              <a:t>? – </a:t>
            </a:r>
            <a:r>
              <a:rPr lang="ko-KR" altLang="en-US" dirty="0"/>
              <a:t>성적 좋은 애들 대상으로 하는 수업 소수 정예 수업이고 영어 </a:t>
            </a:r>
            <a:r>
              <a:rPr lang="ko-KR" altLang="en-US" dirty="0" err="1"/>
              <a:t>강의고</a:t>
            </a:r>
            <a:r>
              <a:rPr lang="ko-KR" altLang="en-US" dirty="0"/>
              <a:t> 머 암튼 </a:t>
            </a:r>
            <a:r>
              <a:rPr lang="ko-KR" altLang="en-US" dirty="0" err="1"/>
              <a:t>개빡세</a:t>
            </a:r>
            <a:r>
              <a:rPr lang="ko-KR" altLang="en-US" dirty="0"/>
              <a:t>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088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</a:t>
            </a:r>
            <a:r>
              <a:rPr lang="en-US" altLang="ko-KR" dirty="0"/>
              <a:t>honors </a:t>
            </a:r>
            <a:r>
              <a:rPr lang="ko-KR" altLang="en-US" dirty="0"/>
              <a:t>이건 또 </a:t>
            </a:r>
            <a:r>
              <a:rPr lang="ko-KR" altLang="en-US" dirty="0" err="1"/>
              <a:t>머임</a:t>
            </a:r>
            <a:r>
              <a:rPr lang="en-US" altLang="ko-KR" dirty="0"/>
              <a:t>? – </a:t>
            </a:r>
            <a:r>
              <a:rPr lang="ko-KR" altLang="en-US" dirty="0"/>
              <a:t>성적 좋은 애들 대상으로 하는 수업 소수 정예 수업이고 영어 </a:t>
            </a:r>
            <a:r>
              <a:rPr lang="ko-KR" altLang="en-US" dirty="0" err="1"/>
              <a:t>강의고</a:t>
            </a:r>
            <a:r>
              <a:rPr lang="ko-KR" altLang="en-US" dirty="0"/>
              <a:t> 머 암튼 </a:t>
            </a:r>
            <a:r>
              <a:rPr lang="ko-KR" altLang="en-US" dirty="0" err="1"/>
              <a:t>개빡세</a:t>
            </a:r>
            <a:r>
              <a:rPr lang="ko-KR" altLang="en-US" dirty="0"/>
              <a:t>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</a:t>
            </a:r>
            <a:r>
              <a:rPr lang="en-US" altLang="ko-KR" dirty="0"/>
              <a:t>honors </a:t>
            </a:r>
            <a:r>
              <a:rPr lang="ko-KR" altLang="en-US" dirty="0"/>
              <a:t>이건 또 </a:t>
            </a:r>
            <a:r>
              <a:rPr lang="ko-KR" altLang="en-US" dirty="0" err="1"/>
              <a:t>머임</a:t>
            </a:r>
            <a:r>
              <a:rPr lang="en-US" altLang="ko-KR" dirty="0"/>
              <a:t>? – </a:t>
            </a:r>
            <a:r>
              <a:rPr lang="ko-KR" altLang="en-US" dirty="0"/>
              <a:t>성적 좋은 애들 대상으로 하는 수업 소수 정예 수업이고 영어 </a:t>
            </a:r>
            <a:r>
              <a:rPr lang="ko-KR" altLang="en-US" dirty="0" err="1"/>
              <a:t>강의고</a:t>
            </a:r>
            <a:r>
              <a:rPr lang="ko-KR" altLang="en-US" dirty="0"/>
              <a:t> 머 암튼 </a:t>
            </a:r>
            <a:r>
              <a:rPr lang="ko-KR" altLang="en-US" dirty="0" err="1"/>
              <a:t>개빡세</a:t>
            </a:r>
            <a:r>
              <a:rPr lang="ko-KR" altLang="en-US" dirty="0"/>
              <a:t>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47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그래도 팬심으로 수강신청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92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수업 첫날 교수님이 날 보더니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079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드랍하라고</a:t>
            </a:r>
            <a:r>
              <a:rPr lang="ko-KR" altLang="en-US" dirty="0"/>
              <a:t> 계속 </a:t>
            </a:r>
            <a:r>
              <a:rPr lang="ko-KR" altLang="en-US" dirty="0" err="1"/>
              <a:t>장난반</a:t>
            </a:r>
            <a:r>
              <a:rPr lang="ko-KR" altLang="en-US" dirty="0"/>
              <a:t> </a:t>
            </a:r>
            <a:r>
              <a:rPr lang="ko-KR" altLang="en-US" dirty="0" err="1"/>
              <a:t>진심반</a:t>
            </a:r>
            <a:r>
              <a:rPr lang="en-US" altLang="ko-KR" dirty="0"/>
              <a:t>(</a:t>
            </a:r>
            <a:r>
              <a:rPr lang="ko-KR" altLang="en-US" dirty="0"/>
              <a:t>진심 </a:t>
            </a:r>
            <a:r>
              <a:rPr lang="en-US" altLang="ko-KR" dirty="0"/>
              <a:t>99.99</a:t>
            </a:r>
            <a:r>
              <a:rPr lang="ko-KR" altLang="en-US" dirty="0"/>
              <a:t>퍼</a:t>
            </a:r>
            <a:r>
              <a:rPr lang="en-US" altLang="ko-KR" dirty="0"/>
              <a:t>)</a:t>
            </a:r>
            <a:r>
              <a:rPr lang="ko-KR" altLang="en-US" dirty="0"/>
              <a:t>으로 말했지만</a:t>
            </a:r>
            <a:r>
              <a:rPr lang="en-US" altLang="ko-KR" dirty="0"/>
              <a:t>(</a:t>
            </a:r>
            <a:r>
              <a:rPr lang="ko-KR" altLang="en-US" dirty="0"/>
              <a:t>사실 거의 모두에게 말하심</a:t>
            </a:r>
            <a:r>
              <a:rPr lang="en-US" altLang="ko-KR" dirty="0"/>
              <a:t>)</a:t>
            </a:r>
            <a:r>
              <a:rPr lang="ko-KR" altLang="en-US" dirty="0"/>
              <a:t> 버팀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7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학부생 연구원 </a:t>
            </a:r>
            <a:r>
              <a:rPr lang="en-US" altLang="ko-KR" dirty="0"/>
              <a:t>- </a:t>
            </a:r>
            <a:r>
              <a:rPr lang="ko-KR" altLang="en-US" dirty="0" err="1"/>
              <a:t>팀랩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073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중간고사 성적도 </a:t>
            </a:r>
            <a:r>
              <a:rPr lang="ko-KR" altLang="en-US" dirty="0" err="1"/>
              <a:t>안좋고</a:t>
            </a:r>
            <a:r>
              <a:rPr lang="en-US" altLang="ko-KR" dirty="0"/>
              <a:t>(</a:t>
            </a:r>
            <a:r>
              <a:rPr lang="ko-KR" altLang="en-US" dirty="0"/>
              <a:t>꼴찌</a:t>
            </a:r>
            <a:r>
              <a:rPr lang="en-US" altLang="ko-KR" dirty="0"/>
              <a:t>)</a:t>
            </a:r>
            <a:r>
              <a:rPr lang="ko-KR" altLang="en-US" dirty="0"/>
              <a:t> 수업도 어렵고 하지만 매일 밤샘 과제 있으면 밤샘 퀴즈 있으면 전날 밤샘 걍 밤샘의 연속이었음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18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교수님이 </a:t>
            </a:r>
            <a:r>
              <a:rPr lang="ko-KR" altLang="en-US" dirty="0" err="1"/>
              <a:t>기특해보였나봄</a:t>
            </a:r>
            <a:r>
              <a:rPr lang="ko-KR" altLang="en-US" dirty="0"/>
              <a:t> </a:t>
            </a:r>
            <a:r>
              <a:rPr lang="ko-KR" altLang="en-US" dirty="0" err="1"/>
              <a:t>과제랑</a:t>
            </a:r>
            <a:r>
              <a:rPr lang="ko-KR" altLang="en-US" dirty="0"/>
              <a:t> 기말프로젝트 점수 잘 주셔서 다행히 </a:t>
            </a:r>
            <a:r>
              <a:rPr lang="en-US" altLang="ko-KR" dirty="0"/>
              <a:t>A </a:t>
            </a:r>
            <a:r>
              <a:rPr lang="ko-KR" altLang="en-US" dirty="0"/>
              <a:t>맞음 사실 내가 </a:t>
            </a:r>
            <a:r>
              <a:rPr lang="ko-KR" altLang="en-US" dirty="0" err="1"/>
              <a:t>잘해서겠짘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22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정신차리고 보니 </a:t>
            </a:r>
            <a:r>
              <a:rPr lang="en-US" altLang="ko-KR" dirty="0"/>
              <a:t>or</a:t>
            </a:r>
            <a:r>
              <a:rPr lang="ko-KR" altLang="en-US" dirty="0"/>
              <a:t>에 빠져 화공은 나락으로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6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예상했던 화학공학도 </a:t>
            </a:r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219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화공애들이 </a:t>
            </a:r>
            <a:r>
              <a:rPr lang="ko-KR" altLang="en-US" dirty="0" err="1"/>
              <a:t>하는거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관련 지식 부족이 불러일으킨 사태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103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포기하고 싶다</a:t>
            </a:r>
            <a:r>
              <a:rPr lang="en-US" altLang="ko-KR" dirty="0"/>
              <a:t>.. </a:t>
            </a:r>
            <a:r>
              <a:rPr lang="ko-KR" altLang="en-US" dirty="0"/>
              <a:t>근데 이거 포기하면 난 뭐해</a:t>
            </a:r>
            <a:r>
              <a:rPr lang="en-US" altLang="ko-KR" dirty="0"/>
              <a:t>? </a:t>
            </a:r>
            <a:r>
              <a:rPr lang="ko-KR" altLang="en-US" dirty="0"/>
              <a:t>전공심화는 죽어도 싫은데</a:t>
            </a:r>
            <a:r>
              <a:rPr lang="en-US" altLang="ko-KR" dirty="0"/>
              <a:t>… </a:t>
            </a:r>
            <a:r>
              <a:rPr lang="ko-KR" altLang="en-US" dirty="0"/>
              <a:t>일단 방학 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교수님이 다시 여름방학 때 공부 더 할 사람 모집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33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이번엔 웹프로그래밍</a:t>
            </a:r>
            <a:r>
              <a:rPr lang="en-US" altLang="ko-KR" dirty="0"/>
              <a:t>(</a:t>
            </a:r>
            <a:r>
              <a:rPr lang="ko-KR" altLang="en-US" dirty="0"/>
              <a:t>홈페이지 꾸미기</a:t>
            </a:r>
            <a:r>
              <a:rPr lang="en-US" altLang="ko-KR" dirty="0"/>
              <a:t>) </a:t>
            </a:r>
            <a:r>
              <a:rPr lang="ko-KR" altLang="en-US" dirty="0"/>
              <a:t>아니고 데이터 과학이래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166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과학이 </a:t>
            </a:r>
            <a:r>
              <a:rPr lang="ko-KR" altLang="en-US" dirty="0" err="1"/>
              <a:t>뭐징</a:t>
            </a:r>
            <a:r>
              <a:rPr lang="en-US" altLang="ko-KR" dirty="0"/>
              <a:t>..? </a:t>
            </a:r>
            <a:r>
              <a:rPr lang="ko-KR" altLang="en-US" dirty="0"/>
              <a:t>일단 이름만 들어도 멋있어 보여</a:t>
            </a:r>
            <a:endParaRPr lang="en-US" altLang="ko-KR" dirty="0"/>
          </a:p>
          <a:p>
            <a:r>
              <a:rPr lang="ko-KR" altLang="en-US" dirty="0"/>
              <a:t>그리고 교수님이 </a:t>
            </a:r>
            <a:r>
              <a:rPr lang="ko-KR" altLang="en-US" dirty="0" err="1"/>
              <a:t>강의하셔</a:t>
            </a:r>
            <a:endParaRPr lang="en-US" altLang="ko-KR" dirty="0"/>
          </a:p>
          <a:p>
            <a:r>
              <a:rPr lang="ko-KR" altLang="en-US" dirty="0"/>
              <a:t>같이 듣는 사람들이 그 멋있어 했던 </a:t>
            </a:r>
            <a:r>
              <a:rPr lang="en-US" altLang="ko-KR" dirty="0"/>
              <a:t>TA</a:t>
            </a:r>
            <a:r>
              <a:rPr lang="ko-KR" altLang="en-US" dirty="0"/>
              <a:t>들임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67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방학마다 학교 나가서 </a:t>
            </a:r>
            <a:r>
              <a:rPr lang="ko-KR" altLang="en-US" dirty="0" err="1"/>
              <a:t>수업듣는데</a:t>
            </a:r>
            <a:r>
              <a:rPr lang="ko-KR" altLang="en-US" dirty="0"/>
              <a:t> 재밌음 멋있음 </a:t>
            </a:r>
            <a:r>
              <a:rPr lang="en-US" altLang="ko-KR" dirty="0"/>
              <a:t>(</a:t>
            </a:r>
            <a:r>
              <a:rPr lang="ko-KR" altLang="en-US" dirty="0" err="1"/>
              <a:t>멋있는거</a:t>
            </a:r>
            <a:r>
              <a:rPr lang="ko-KR" altLang="en-US" dirty="0"/>
              <a:t> 좋아함</a:t>
            </a:r>
            <a:r>
              <a:rPr lang="en-US" altLang="ko-KR" dirty="0"/>
              <a:t>) </a:t>
            </a:r>
            <a:r>
              <a:rPr lang="ko-KR" altLang="en-US" dirty="0"/>
              <a:t>코딩으로 막</a:t>
            </a:r>
            <a:r>
              <a:rPr lang="en-US" altLang="ko-KR" dirty="0"/>
              <a:t>~ </a:t>
            </a:r>
            <a:r>
              <a:rPr lang="ko-KR" altLang="en-US" dirty="0"/>
              <a:t>하는데 멋있음 여름학교 막바지에는 팀프로젝트 했는데 재밌음 신기함 오오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2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  <a:r>
              <a:rPr lang="ko-KR" altLang="en-US" dirty="0" err="1"/>
              <a:t>간략적인거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803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때 교수님이 연구실에 </a:t>
            </a:r>
            <a:r>
              <a:rPr lang="en-US" altLang="ko-KR" dirty="0"/>
              <a:t>2</a:t>
            </a:r>
            <a:r>
              <a:rPr lang="ko-KR" altLang="en-US" dirty="0"/>
              <a:t>자리가 남는데 혹시 들어와서 연구하고 공부하고 싶은 사람 있으면 </a:t>
            </a:r>
            <a:r>
              <a:rPr lang="ko-KR" altLang="en-US" dirty="0" err="1"/>
              <a:t>말하셈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40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각을 재고</a:t>
            </a:r>
            <a:r>
              <a:rPr lang="en-US" altLang="ko-KR" dirty="0"/>
              <a:t>(</a:t>
            </a:r>
            <a:r>
              <a:rPr lang="ko-KR" altLang="en-US" dirty="0"/>
              <a:t>난 아직 화공이고</a:t>
            </a:r>
            <a:r>
              <a:rPr lang="en-US" altLang="ko-KR" dirty="0"/>
              <a:t>, </a:t>
            </a:r>
            <a:r>
              <a:rPr lang="ko-KR" altLang="en-US" dirty="0"/>
              <a:t>눈치를 보아하니 연구실 입학 희망자가 </a:t>
            </a:r>
            <a:r>
              <a:rPr lang="en-US" altLang="ko-KR" dirty="0"/>
              <a:t>2</a:t>
            </a:r>
            <a:r>
              <a:rPr lang="ko-KR" altLang="en-US" dirty="0"/>
              <a:t>명보다 많은데 </a:t>
            </a:r>
            <a:r>
              <a:rPr lang="en-US" altLang="ko-KR" dirty="0"/>
              <a:t>..)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24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타이밍 놓쳐서 연구실 </a:t>
            </a:r>
            <a:r>
              <a:rPr lang="ko-KR" altLang="en-US" dirty="0" err="1"/>
              <a:t>못들어감</a:t>
            </a:r>
            <a:r>
              <a:rPr lang="ko-KR" altLang="en-US" dirty="0"/>
              <a:t> 그대로 </a:t>
            </a:r>
            <a:r>
              <a:rPr lang="en-US" altLang="ko-KR" dirty="0"/>
              <a:t>2</a:t>
            </a:r>
            <a:r>
              <a:rPr lang="ko-KR" altLang="en-US" dirty="0"/>
              <a:t>학기 개강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262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화공은 보류를 하자</a:t>
            </a:r>
            <a:r>
              <a:rPr lang="en-US" altLang="ko-KR" dirty="0"/>
              <a:t>,, </a:t>
            </a:r>
            <a:r>
              <a:rPr lang="ko-KR" altLang="en-US" dirty="0"/>
              <a:t>그리고 일단 교수님이 자꾸 뭐를 모집하네</a:t>
            </a:r>
            <a:r>
              <a:rPr lang="en-US" altLang="ko-KR" dirty="0"/>
              <a:t>? – TA, </a:t>
            </a:r>
            <a:r>
              <a:rPr lang="ko-KR" altLang="en-US" dirty="0"/>
              <a:t>스터디 모집</a:t>
            </a:r>
            <a:r>
              <a:rPr lang="en-US" altLang="ko-KR" dirty="0"/>
              <a:t>, </a:t>
            </a:r>
            <a:r>
              <a:rPr lang="ko-KR" altLang="en-US" dirty="0"/>
              <a:t>교수님 강의자료 관련 알바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03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화공은 보류를 하자</a:t>
            </a:r>
            <a:r>
              <a:rPr lang="en-US" altLang="ko-KR" dirty="0"/>
              <a:t>,, </a:t>
            </a:r>
            <a:r>
              <a:rPr lang="ko-KR" altLang="en-US" dirty="0"/>
              <a:t>그리고 일단 교수님이 자꾸 뭐를 모집하네</a:t>
            </a:r>
            <a:r>
              <a:rPr lang="en-US" altLang="ko-KR" dirty="0"/>
              <a:t>? – TA, </a:t>
            </a:r>
            <a:r>
              <a:rPr lang="ko-KR" altLang="en-US" dirty="0"/>
              <a:t>스터디 모집</a:t>
            </a:r>
            <a:r>
              <a:rPr lang="en-US" altLang="ko-KR" dirty="0"/>
              <a:t>, </a:t>
            </a:r>
            <a:r>
              <a:rPr lang="ko-KR" altLang="en-US" dirty="0"/>
              <a:t>교수님 강의자료 관련 알바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810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화공은 보류를 하자</a:t>
            </a:r>
            <a:r>
              <a:rPr lang="en-US" altLang="ko-KR" dirty="0"/>
              <a:t>,, </a:t>
            </a:r>
            <a:r>
              <a:rPr lang="ko-KR" altLang="en-US" dirty="0"/>
              <a:t>그리고 일단 교수님이 자꾸 뭐를 모집하네</a:t>
            </a:r>
            <a:r>
              <a:rPr lang="en-US" altLang="ko-KR" dirty="0"/>
              <a:t>? – TA, </a:t>
            </a:r>
            <a:r>
              <a:rPr lang="ko-KR" altLang="en-US" dirty="0"/>
              <a:t>스터디 모집</a:t>
            </a:r>
            <a:r>
              <a:rPr lang="en-US" altLang="ko-KR" dirty="0"/>
              <a:t>, </a:t>
            </a:r>
            <a:r>
              <a:rPr lang="ko-KR" altLang="en-US" dirty="0"/>
              <a:t>교수님 강의자료 관련 알바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431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교수님이 너는 화공이면서 자꾸 왜 하냐고 </a:t>
            </a:r>
            <a:r>
              <a:rPr lang="ko-KR" altLang="en-US" dirty="0" err="1"/>
              <a:t>쿠사리</a:t>
            </a:r>
            <a:r>
              <a:rPr lang="ko-KR" altLang="en-US" dirty="0"/>
              <a:t> </a:t>
            </a:r>
            <a:r>
              <a:rPr lang="ko-KR" altLang="en-US" dirty="0" err="1"/>
              <a:t>ㅠ</a:t>
            </a:r>
            <a:r>
              <a:rPr lang="ko-KR" altLang="en-US" dirty="0"/>
              <a:t> 그러면서 일도 주고 잘한다고 칭찬도 해주고 못하면 욕도</a:t>
            </a:r>
            <a:r>
              <a:rPr lang="en-US" altLang="ko-KR" dirty="0"/>
              <a:t>,, </a:t>
            </a:r>
            <a:r>
              <a:rPr lang="ko-KR" altLang="en-US" dirty="0"/>
              <a:t>아 이게 아니지 </a:t>
            </a:r>
            <a:r>
              <a:rPr lang="en-US" altLang="ko-KR" dirty="0"/>
              <a:t>– </a:t>
            </a:r>
            <a:r>
              <a:rPr lang="ko-KR" altLang="en-US" dirty="0"/>
              <a:t>정체성 혼란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354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스터디도</a:t>
            </a:r>
            <a:r>
              <a:rPr lang="en-US" altLang="ko-KR" dirty="0"/>
              <a:t>, </a:t>
            </a:r>
            <a:r>
              <a:rPr lang="ko-KR" altLang="en-US" dirty="0"/>
              <a:t>강의자료 관련 알바도 힘들지만 하고 나면 재밌음 성취감</a:t>
            </a:r>
            <a:r>
              <a:rPr lang="en-US" altLang="ko-KR" dirty="0"/>
              <a:t>, </a:t>
            </a:r>
            <a:r>
              <a:rPr lang="ko-KR" altLang="en-US" dirty="0"/>
              <a:t>지식이 느는 느낌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925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 내가 이쪽 분야를 재밌어 하는구나 더 깊숙이 알고 싶어 하는 구나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1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겨울방학 </a:t>
            </a:r>
            <a:r>
              <a:rPr lang="en-US" altLang="ko-KR" dirty="0"/>
              <a:t>- </a:t>
            </a:r>
            <a:r>
              <a:rPr lang="ko-KR" altLang="en-US" dirty="0"/>
              <a:t>화공 포기 </a:t>
            </a:r>
            <a:r>
              <a:rPr lang="ko-KR" altLang="en-US" dirty="0" err="1"/>
              <a:t>컴공</a:t>
            </a:r>
            <a:r>
              <a:rPr lang="ko-KR" altLang="en-US" dirty="0"/>
              <a:t> </a:t>
            </a:r>
            <a:r>
              <a:rPr lang="ko-KR" altLang="en-US" dirty="0" err="1"/>
              <a:t>복전</a:t>
            </a:r>
            <a:r>
              <a:rPr lang="ko-KR" altLang="en-US" dirty="0"/>
              <a:t> 시작 </a:t>
            </a:r>
            <a:r>
              <a:rPr lang="ko-KR" altLang="en-US" dirty="0" err="1"/>
              <a:t>ㅋ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4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학부생 연구원 </a:t>
            </a:r>
            <a:r>
              <a:rPr lang="en-US" altLang="ko-KR" dirty="0"/>
              <a:t>– </a:t>
            </a:r>
            <a:r>
              <a:rPr lang="ko-KR" altLang="en-US" dirty="0"/>
              <a:t>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631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 계속 유지 </a:t>
            </a:r>
            <a:r>
              <a:rPr lang="en-US" altLang="ko-KR" dirty="0"/>
              <a:t>, </a:t>
            </a:r>
            <a:r>
              <a:rPr lang="ko-KR" altLang="en-US" dirty="0"/>
              <a:t>교수님이 너네 랩미팅도 </a:t>
            </a:r>
            <a:r>
              <a:rPr lang="ko-KR" altLang="en-US" dirty="0" err="1"/>
              <a:t>들어올래</a:t>
            </a:r>
            <a:r>
              <a:rPr lang="en-US" altLang="ko-KR" dirty="0"/>
              <a:t>? </a:t>
            </a:r>
            <a:r>
              <a:rPr lang="ko-KR" altLang="en-US" dirty="0"/>
              <a:t>세미나도 들어와서 </a:t>
            </a:r>
            <a:r>
              <a:rPr lang="ko-KR" altLang="en-US" dirty="0" err="1"/>
              <a:t>들어볼래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983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발 걸치는 생활 하다가 희소식</a:t>
            </a:r>
            <a:r>
              <a:rPr lang="en-US" altLang="ko-KR" dirty="0"/>
              <a:t>.. </a:t>
            </a:r>
            <a:r>
              <a:rPr lang="ko-KR" altLang="en-US" dirty="0"/>
              <a:t>대학원생 오빠 </a:t>
            </a:r>
            <a:r>
              <a:rPr lang="en-US" altLang="ko-KR" dirty="0"/>
              <a:t>17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월에 </a:t>
            </a:r>
            <a:r>
              <a:rPr lang="ko-KR" altLang="en-US" dirty="0" err="1"/>
              <a:t>졸업하신단다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31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발 걸치는 생활 하다가 희소식</a:t>
            </a:r>
            <a:r>
              <a:rPr lang="en-US" altLang="ko-KR" dirty="0"/>
              <a:t>.. </a:t>
            </a:r>
            <a:r>
              <a:rPr lang="ko-KR" altLang="en-US" dirty="0"/>
              <a:t>대학원생 오빠 </a:t>
            </a:r>
            <a:r>
              <a:rPr lang="en-US" altLang="ko-KR" dirty="0"/>
              <a:t>17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월에 </a:t>
            </a:r>
            <a:r>
              <a:rPr lang="ko-KR" altLang="en-US" dirty="0" err="1"/>
              <a:t>졸업하신단다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764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그말인</a:t>
            </a:r>
            <a:r>
              <a:rPr lang="ko-KR" altLang="en-US" dirty="0"/>
              <a:t> 즉</a:t>
            </a:r>
            <a:r>
              <a:rPr lang="en-US" altLang="ko-KR" dirty="0"/>
              <a:t>? </a:t>
            </a:r>
            <a:r>
              <a:rPr lang="ko-KR" altLang="en-US" dirty="0"/>
              <a:t>자리 남 </a:t>
            </a:r>
            <a:r>
              <a:rPr lang="en-US" altLang="ko-KR" dirty="0"/>
              <a:t>– </a:t>
            </a:r>
            <a:r>
              <a:rPr lang="ko-KR" altLang="en-US" dirty="0"/>
              <a:t>교수님 </a:t>
            </a:r>
            <a:r>
              <a:rPr lang="ko-KR" altLang="en-US" dirty="0" err="1"/>
              <a:t>바아로</a:t>
            </a:r>
            <a:r>
              <a:rPr lang="ko-KR" altLang="en-US" dirty="0"/>
              <a:t> 연구원 모집  </a:t>
            </a:r>
            <a:r>
              <a:rPr lang="en-US" altLang="ko-KR" dirty="0"/>
              <a:t>/ </a:t>
            </a:r>
            <a:r>
              <a:rPr lang="ko-KR" altLang="en-US" dirty="0"/>
              <a:t>당장 지원 </a:t>
            </a:r>
            <a:r>
              <a:rPr lang="en-US" altLang="ko-KR" dirty="0"/>
              <a:t>– </a:t>
            </a:r>
            <a:r>
              <a:rPr lang="ko-KR" altLang="en-US" dirty="0"/>
              <a:t>간단한 면접 후 연구실 입성 </a:t>
            </a:r>
            <a:r>
              <a:rPr lang="en-US" altLang="ko-KR" dirty="0"/>
              <a:t>– </a:t>
            </a:r>
            <a:r>
              <a:rPr lang="ko-KR" altLang="en-US" dirty="0"/>
              <a:t>본격적인 랩 생활 시작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011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그말인</a:t>
            </a:r>
            <a:r>
              <a:rPr lang="ko-KR" altLang="en-US" dirty="0"/>
              <a:t> 즉</a:t>
            </a:r>
            <a:r>
              <a:rPr lang="en-US" altLang="ko-KR" dirty="0"/>
              <a:t>? </a:t>
            </a:r>
            <a:r>
              <a:rPr lang="ko-KR" altLang="en-US" dirty="0"/>
              <a:t>자리 남 </a:t>
            </a:r>
            <a:r>
              <a:rPr lang="en-US" altLang="ko-KR" dirty="0"/>
              <a:t>– </a:t>
            </a:r>
            <a:r>
              <a:rPr lang="ko-KR" altLang="en-US" dirty="0"/>
              <a:t>교수님 </a:t>
            </a:r>
            <a:r>
              <a:rPr lang="ko-KR" altLang="en-US" dirty="0" err="1"/>
              <a:t>바아로</a:t>
            </a:r>
            <a:r>
              <a:rPr lang="ko-KR" altLang="en-US" dirty="0"/>
              <a:t> 연구원 모집  </a:t>
            </a:r>
            <a:r>
              <a:rPr lang="en-US" altLang="ko-KR" dirty="0"/>
              <a:t>/ </a:t>
            </a:r>
            <a:r>
              <a:rPr lang="ko-KR" altLang="en-US" dirty="0"/>
              <a:t>당장 지원 </a:t>
            </a:r>
            <a:r>
              <a:rPr lang="en-US" altLang="ko-KR" dirty="0"/>
              <a:t>– </a:t>
            </a:r>
            <a:r>
              <a:rPr lang="ko-KR" altLang="en-US" dirty="0"/>
              <a:t>간단한 면접 후 연구실 입성 </a:t>
            </a:r>
            <a:r>
              <a:rPr lang="en-US" altLang="ko-KR" dirty="0"/>
              <a:t>– </a:t>
            </a:r>
            <a:r>
              <a:rPr lang="ko-KR" altLang="en-US" dirty="0"/>
              <a:t>본격적인 랩 생활 시작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460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그말인</a:t>
            </a:r>
            <a:r>
              <a:rPr lang="ko-KR" altLang="en-US" dirty="0"/>
              <a:t> 즉</a:t>
            </a:r>
            <a:r>
              <a:rPr lang="en-US" altLang="ko-KR" dirty="0"/>
              <a:t>? </a:t>
            </a:r>
            <a:r>
              <a:rPr lang="ko-KR" altLang="en-US" dirty="0"/>
              <a:t>자리 남 </a:t>
            </a:r>
            <a:r>
              <a:rPr lang="en-US" altLang="ko-KR" dirty="0"/>
              <a:t>– </a:t>
            </a:r>
            <a:r>
              <a:rPr lang="ko-KR" altLang="en-US" dirty="0"/>
              <a:t>교수님 </a:t>
            </a:r>
            <a:r>
              <a:rPr lang="ko-KR" altLang="en-US" dirty="0" err="1"/>
              <a:t>바아로</a:t>
            </a:r>
            <a:r>
              <a:rPr lang="ko-KR" altLang="en-US" dirty="0"/>
              <a:t> 연구원 모집  </a:t>
            </a:r>
            <a:r>
              <a:rPr lang="en-US" altLang="ko-KR" dirty="0"/>
              <a:t>/ </a:t>
            </a:r>
            <a:r>
              <a:rPr lang="ko-KR" altLang="en-US" dirty="0"/>
              <a:t>당장 지원 </a:t>
            </a:r>
            <a:r>
              <a:rPr lang="en-US" altLang="ko-KR" dirty="0"/>
              <a:t>– </a:t>
            </a:r>
            <a:r>
              <a:rPr lang="ko-KR" altLang="en-US" dirty="0"/>
              <a:t>간단한 면접 후 연구실 입성 </a:t>
            </a:r>
            <a:r>
              <a:rPr lang="en-US" altLang="ko-KR" dirty="0"/>
              <a:t>– </a:t>
            </a:r>
            <a:r>
              <a:rPr lang="ko-KR" altLang="en-US" dirty="0"/>
              <a:t>본격적인 랩 생활 시작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874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그말인</a:t>
            </a:r>
            <a:r>
              <a:rPr lang="ko-KR" altLang="en-US" dirty="0"/>
              <a:t> 즉</a:t>
            </a:r>
            <a:r>
              <a:rPr lang="en-US" altLang="ko-KR" dirty="0"/>
              <a:t>? </a:t>
            </a:r>
            <a:r>
              <a:rPr lang="ko-KR" altLang="en-US" dirty="0"/>
              <a:t>자리 남 </a:t>
            </a:r>
            <a:r>
              <a:rPr lang="en-US" altLang="ko-KR" dirty="0"/>
              <a:t>– </a:t>
            </a:r>
            <a:r>
              <a:rPr lang="ko-KR" altLang="en-US" dirty="0"/>
              <a:t>교수님 </a:t>
            </a:r>
            <a:r>
              <a:rPr lang="ko-KR" altLang="en-US" dirty="0" err="1"/>
              <a:t>바아로</a:t>
            </a:r>
            <a:r>
              <a:rPr lang="ko-KR" altLang="en-US" dirty="0"/>
              <a:t> 연구원 모집  </a:t>
            </a:r>
            <a:r>
              <a:rPr lang="en-US" altLang="ko-KR" dirty="0"/>
              <a:t>/ </a:t>
            </a:r>
            <a:r>
              <a:rPr lang="ko-KR" altLang="en-US" dirty="0"/>
              <a:t>당장 지원 </a:t>
            </a:r>
            <a:r>
              <a:rPr lang="en-US" altLang="ko-KR" dirty="0"/>
              <a:t>– </a:t>
            </a:r>
            <a:r>
              <a:rPr lang="ko-KR" altLang="en-US" dirty="0"/>
              <a:t>간단한 면접 후 연구실 입성 </a:t>
            </a:r>
            <a:r>
              <a:rPr lang="en-US" altLang="ko-KR" dirty="0"/>
              <a:t>– </a:t>
            </a:r>
            <a:r>
              <a:rPr lang="ko-KR" altLang="en-US" dirty="0"/>
              <a:t>본격적인 랩 생활 시작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401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인줄 알았으나 구체적인 목표 없이 들어와서 방황 </a:t>
            </a:r>
            <a:r>
              <a:rPr lang="en-US" altLang="ko-KR" dirty="0"/>
              <a:t>(</a:t>
            </a:r>
            <a:r>
              <a:rPr lang="ko-KR" altLang="en-US" dirty="0"/>
              <a:t>다른 사람들은 막 다 논문 준비하는데 나는 음</a:t>
            </a:r>
            <a:r>
              <a:rPr lang="en-US" altLang="ko-KR" dirty="0"/>
              <a:t>,,?)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503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그러다 </a:t>
            </a:r>
            <a:r>
              <a:rPr lang="en-US" altLang="ko-KR" dirty="0"/>
              <a:t>4</a:t>
            </a:r>
            <a:r>
              <a:rPr lang="ko-KR" altLang="en-US" dirty="0" err="1"/>
              <a:t>월달에</a:t>
            </a:r>
            <a:r>
              <a:rPr lang="ko-KR" altLang="en-US" dirty="0"/>
              <a:t> 학회라는 곳에 처음 가게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931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온갖 멋진 사람들이 저마다 자기가 이거 했어요</a:t>
            </a:r>
            <a:r>
              <a:rPr lang="en-US" altLang="ko-KR" dirty="0"/>
              <a:t>! </a:t>
            </a:r>
            <a:r>
              <a:rPr lang="ko-KR" altLang="en-US" dirty="0"/>
              <a:t>하면서 자랑 타임</a:t>
            </a:r>
            <a:r>
              <a:rPr lang="en-US" altLang="ko-KR" dirty="0"/>
              <a:t>~ / </a:t>
            </a:r>
            <a:r>
              <a:rPr lang="ko-KR" altLang="en-US" dirty="0"/>
              <a:t>와 진짜 멋있다 나도 나중에 </a:t>
            </a:r>
            <a:r>
              <a:rPr lang="ko-KR" altLang="en-US" dirty="0" err="1"/>
              <a:t>저런거</a:t>
            </a:r>
            <a:r>
              <a:rPr lang="ko-KR" altLang="en-US" dirty="0"/>
              <a:t> </a:t>
            </a:r>
            <a:r>
              <a:rPr lang="ko-KR" altLang="en-US" dirty="0" err="1"/>
              <a:t>해야지</a:t>
            </a:r>
            <a:r>
              <a:rPr lang="en-US" altLang="ko-KR" dirty="0"/>
              <a:t>! </a:t>
            </a:r>
            <a:r>
              <a:rPr lang="ko-KR" altLang="en-US" dirty="0"/>
              <a:t>의욕 생김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41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2015</a:t>
            </a:r>
            <a:r>
              <a:rPr lang="ko-KR" altLang="en-US" dirty="0"/>
              <a:t>년으로 거슬러 </a:t>
            </a:r>
            <a:r>
              <a:rPr lang="en-US" altLang="ko-KR" dirty="0"/>
              <a:t>(</a:t>
            </a:r>
            <a:r>
              <a:rPr lang="ko-KR" altLang="en-US" dirty="0"/>
              <a:t>수능 망친 후 바로 재수 안하고 다른 학교에 다니다가 도저히 과가 안 맞아서 </a:t>
            </a:r>
            <a:r>
              <a:rPr lang="en-US" altLang="ko-KR" dirty="0"/>
              <a:t>1</a:t>
            </a:r>
            <a:r>
              <a:rPr lang="ko-KR" altLang="en-US" dirty="0"/>
              <a:t>년 후 다시 수능 공부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790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년도 여름방학 </a:t>
            </a:r>
            <a:r>
              <a:rPr lang="en-US" altLang="ko-KR" dirty="0"/>
              <a:t>– </a:t>
            </a:r>
            <a:r>
              <a:rPr lang="ko-KR" altLang="en-US" dirty="0"/>
              <a:t>연구원 몇 명이 더 들어오고 본격적으로 내 논문 작업이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412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기숙사에 입주 하고 거의 하루에 </a:t>
            </a:r>
            <a:r>
              <a:rPr lang="en-US" altLang="ko-KR" dirty="0"/>
              <a:t>12</a:t>
            </a:r>
            <a:r>
              <a:rPr lang="ko-KR" altLang="en-US" dirty="0"/>
              <a:t>시간 이상을 연구실에서 보냄 </a:t>
            </a:r>
            <a:r>
              <a:rPr lang="en-US" altLang="ko-KR" dirty="0"/>
              <a:t>/ 1</a:t>
            </a:r>
            <a:r>
              <a:rPr lang="ko-KR" altLang="en-US" dirty="0"/>
              <a:t>시에 기숙사 올라와서 논문 공부하면</a:t>
            </a:r>
            <a:r>
              <a:rPr lang="en-US" altLang="ko-KR" dirty="0"/>
              <a:t>(</a:t>
            </a:r>
            <a:r>
              <a:rPr lang="ko-KR" altLang="en-US" dirty="0"/>
              <a:t>맥주를 더 많이 마심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2-3</a:t>
            </a:r>
            <a:r>
              <a:rPr lang="ko-KR" altLang="en-US" dirty="0"/>
              <a:t>시 취침 </a:t>
            </a:r>
            <a:r>
              <a:rPr lang="en-US" altLang="ko-KR" dirty="0"/>
              <a:t>, </a:t>
            </a:r>
            <a:r>
              <a:rPr lang="ko-KR" altLang="en-US" dirty="0"/>
              <a:t>열심히 논문 작업을 하지만 진행이 더디고 자존감이 서서히 낮아짐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796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논문이 성공적으로 완료되지 </a:t>
            </a:r>
            <a:r>
              <a:rPr lang="ko-KR" altLang="en-US" dirty="0" err="1"/>
              <a:t>못할까봐</a:t>
            </a:r>
            <a:r>
              <a:rPr lang="ko-KR" altLang="en-US" dirty="0"/>
              <a:t> 전전긍긍하며 매우 예민해지고 </a:t>
            </a:r>
            <a:r>
              <a:rPr lang="ko-KR" altLang="en-US" dirty="0" err="1"/>
              <a:t>주변사람들한테</a:t>
            </a:r>
            <a:r>
              <a:rPr lang="ko-KR" altLang="en-US" dirty="0"/>
              <a:t> 신경질적임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5762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</a:t>
            </a:r>
            <a:r>
              <a:rPr lang="ko-KR" altLang="en-US" dirty="0"/>
              <a:t>년도 </a:t>
            </a:r>
            <a:r>
              <a:rPr lang="en-US" altLang="ko-KR" dirty="0"/>
              <a:t>2</a:t>
            </a:r>
            <a:r>
              <a:rPr lang="ko-KR" altLang="en-US" dirty="0"/>
              <a:t>학기 개강</a:t>
            </a:r>
          </a:p>
          <a:p>
            <a:r>
              <a:rPr lang="ko-KR" altLang="en-US" dirty="0"/>
              <a:t> 본격 </a:t>
            </a:r>
            <a:r>
              <a:rPr lang="ko-KR" altLang="en-US" dirty="0" err="1"/>
              <a:t>컴공</a:t>
            </a:r>
            <a:r>
              <a:rPr lang="ko-KR" altLang="en-US" dirty="0"/>
              <a:t> 전공 </a:t>
            </a:r>
            <a:r>
              <a:rPr lang="en-US" altLang="ko-KR" dirty="0"/>
              <a:t>+ </a:t>
            </a:r>
            <a:r>
              <a:rPr lang="ko-KR" altLang="en-US" dirty="0"/>
              <a:t>논문 작업 심화 </a:t>
            </a:r>
            <a:r>
              <a:rPr lang="en-US" altLang="ko-KR" dirty="0"/>
              <a:t>+ </a:t>
            </a:r>
            <a:r>
              <a:rPr lang="ko-KR" altLang="en-US" dirty="0"/>
              <a:t>랩 세미나 </a:t>
            </a:r>
            <a:r>
              <a:rPr lang="en-US" altLang="ko-KR" dirty="0"/>
              <a:t>+ </a:t>
            </a:r>
            <a:r>
              <a:rPr lang="ko-KR" altLang="en-US" dirty="0"/>
              <a:t>스터디 발표 </a:t>
            </a:r>
            <a:r>
              <a:rPr lang="en-US" altLang="ko-KR" dirty="0"/>
              <a:t>+ </a:t>
            </a:r>
            <a:r>
              <a:rPr lang="ko-KR" altLang="en-US" dirty="0"/>
              <a:t>팀플 지옥 </a:t>
            </a:r>
            <a:r>
              <a:rPr lang="en-US" altLang="ko-KR" dirty="0"/>
              <a:t>+ </a:t>
            </a:r>
            <a:r>
              <a:rPr lang="ko-KR" altLang="en-US" dirty="0"/>
              <a:t>좋지 못한 건강 </a:t>
            </a:r>
            <a:r>
              <a:rPr lang="en-US" altLang="ko-KR" dirty="0"/>
              <a:t>+ </a:t>
            </a:r>
            <a:r>
              <a:rPr lang="ko-KR" altLang="en-US" dirty="0"/>
              <a:t>부족한 수면 </a:t>
            </a:r>
            <a:r>
              <a:rPr lang="en-US" altLang="ko-KR" dirty="0"/>
              <a:t>-&gt; </a:t>
            </a:r>
            <a:r>
              <a:rPr lang="ko-KR" altLang="en-US" dirty="0"/>
              <a:t>원하는 성과 </a:t>
            </a:r>
            <a:r>
              <a:rPr lang="ko-KR" altLang="en-US" dirty="0" err="1"/>
              <a:t>안나옴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회의감 들고</a:t>
            </a:r>
            <a:r>
              <a:rPr lang="en-US" altLang="ko-KR" dirty="0"/>
              <a:t>, </a:t>
            </a:r>
            <a:r>
              <a:rPr lang="ko-KR" altLang="en-US" dirty="0"/>
              <a:t>자존감 하락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819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어려운 학문에 발을 잘못 들였나</a:t>
            </a:r>
            <a:r>
              <a:rPr lang="en-US" altLang="ko-KR" dirty="0"/>
              <a:t>, </a:t>
            </a:r>
            <a:r>
              <a:rPr lang="ko-KR" altLang="en-US" dirty="0"/>
              <a:t>하지만 시간을 이미 너무 많이 투자해서 다른 새로운 걸 다시 시작하기엔 너무 늦었다 생각</a:t>
            </a:r>
            <a:r>
              <a:rPr lang="en-US" altLang="ko-KR" dirty="0"/>
              <a:t> (</a:t>
            </a:r>
            <a:r>
              <a:rPr lang="ko-KR" altLang="en-US" dirty="0"/>
              <a:t>나이에 대한 강박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잘하는 사람이 너무 많아 나는 더하기만 잘한 건데 적분도 잘할 거 같은 내 기분</a:t>
            </a:r>
            <a:r>
              <a:rPr lang="en-US" altLang="ko-KR" dirty="0"/>
              <a:t>(</a:t>
            </a:r>
            <a:r>
              <a:rPr lang="ko-KR" altLang="en-US" dirty="0" err="1"/>
              <a:t>설레발</a:t>
            </a:r>
            <a:r>
              <a:rPr lang="en-US" altLang="ko-KR" dirty="0"/>
              <a:t>)</a:t>
            </a:r>
            <a:r>
              <a:rPr lang="ko-KR" altLang="en-US" dirty="0"/>
              <a:t>에 시작한 건 아닌가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66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그러다 </a:t>
            </a:r>
            <a:r>
              <a:rPr lang="ko-KR" altLang="en-US" dirty="0" err="1"/>
              <a:t>해커톤이라는</a:t>
            </a:r>
            <a:r>
              <a:rPr lang="ko-KR" altLang="en-US" dirty="0"/>
              <a:t> 대회 참가 </a:t>
            </a:r>
            <a:r>
              <a:rPr lang="en-US" altLang="ko-KR" dirty="0"/>
              <a:t>(</a:t>
            </a:r>
            <a:r>
              <a:rPr lang="ko-KR" altLang="en-US" dirty="0"/>
              <a:t>힘들다 </a:t>
            </a:r>
            <a:r>
              <a:rPr lang="ko-KR" altLang="en-US" dirty="0" err="1"/>
              <a:t>힘들다</a:t>
            </a:r>
            <a:r>
              <a:rPr lang="ko-KR" altLang="en-US" dirty="0"/>
              <a:t> 해도 뭐를 하긴 많이 함</a:t>
            </a:r>
            <a:r>
              <a:rPr lang="en-US" altLang="ko-KR" dirty="0"/>
              <a:t>) – </a:t>
            </a:r>
            <a:r>
              <a:rPr lang="ko-KR" altLang="en-US" dirty="0" err="1"/>
              <a:t>해커톤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553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해커톤에서</a:t>
            </a:r>
            <a:r>
              <a:rPr lang="ko-KR" altLang="en-US" dirty="0"/>
              <a:t> </a:t>
            </a:r>
            <a:r>
              <a:rPr lang="ko-KR" altLang="en-US" dirty="0" err="1"/>
              <a:t>핵인싸</a:t>
            </a:r>
            <a:r>
              <a:rPr lang="ko-KR" altLang="en-US" dirty="0"/>
              <a:t> 기획자 </a:t>
            </a:r>
            <a:r>
              <a:rPr lang="en-US" altLang="ko-KR" dirty="0"/>
              <a:t>+ </a:t>
            </a:r>
            <a:r>
              <a:rPr lang="ko-KR" altLang="en-US" dirty="0" err="1"/>
              <a:t>감각있는</a:t>
            </a:r>
            <a:r>
              <a:rPr lang="ko-KR" altLang="en-US" dirty="0"/>
              <a:t> 디자이너 </a:t>
            </a:r>
            <a:r>
              <a:rPr lang="en-US" altLang="ko-KR" dirty="0"/>
              <a:t>+ </a:t>
            </a:r>
            <a:r>
              <a:rPr lang="ko-KR" altLang="en-US" dirty="0" err="1"/>
              <a:t>능력쩌는</a:t>
            </a:r>
            <a:r>
              <a:rPr lang="ko-KR" altLang="en-US" dirty="0"/>
              <a:t> </a:t>
            </a:r>
            <a:r>
              <a:rPr lang="ko-KR" altLang="en-US" dirty="0" err="1"/>
              <a:t>풀스택</a:t>
            </a:r>
            <a:r>
              <a:rPr lang="ko-KR" altLang="en-US" dirty="0"/>
              <a:t> 개발자 만남 </a:t>
            </a:r>
            <a:r>
              <a:rPr lang="en-US" altLang="ko-KR" dirty="0"/>
              <a:t>-&gt; </a:t>
            </a:r>
            <a:r>
              <a:rPr lang="ko-KR" altLang="en-US" dirty="0"/>
              <a:t>수상도 함 </a:t>
            </a:r>
            <a:r>
              <a:rPr lang="en-US" altLang="ko-KR" dirty="0"/>
              <a:t>/ </a:t>
            </a:r>
            <a:r>
              <a:rPr lang="ko-KR" altLang="en-US" dirty="0"/>
              <a:t>개발자가 </a:t>
            </a:r>
            <a:r>
              <a:rPr lang="ko-KR" altLang="en-US" dirty="0" err="1"/>
              <a:t>사기캐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922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개발자는 쉬는 게 카페 가서 코딩하는 거</a:t>
            </a:r>
            <a:r>
              <a:rPr lang="en-US" altLang="ko-KR" dirty="0"/>
              <a:t>, </a:t>
            </a:r>
            <a:r>
              <a:rPr lang="ko-KR" altLang="en-US" dirty="0"/>
              <a:t>심심하면 스터디 만들어서 새로운 언어 배움</a:t>
            </a:r>
            <a:r>
              <a:rPr lang="en-US" altLang="ko-KR" dirty="0"/>
              <a:t>, </a:t>
            </a:r>
            <a:r>
              <a:rPr lang="ko-KR" altLang="en-US" dirty="0"/>
              <a:t>커뮤니티 가서 새로운 사람들 보며 자극 받는 걸 중요하게 여김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767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적당한 동기부여</a:t>
            </a:r>
            <a:r>
              <a:rPr lang="en-US" altLang="ko-KR" dirty="0"/>
              <a:t>, </a:t>
            </a:r>
            <a:r>
              <a:rPr lang="ko-KR" altLang="en-US" dirty="0"/>
              <a:t>자극 </a:t>
            </a:r>
            <a:r>
              <a:rPr lang="en-US" altLang="ko-KR" dirty="0"/>
              <a:t>-&gt; </a:t>
            </a:r>
            <a:r>
              <a:rPr lang="ko-KR" altLang="en-US" dirty="0"/>
              <a:t>즐기면서 하면 되는구나 </a:t>
            </a:r>
            <a:r>
              <a:rPr lang="en-US" altLang="ko-KR" dirty="0"/>
              <a:t>&amp; </a:t>
            </a:r>
            <a:r>
              <a:rPr lang="ko-KR" altLang="en-US" dirty="0"/>
              <a:t>나의 기준을 가지고 남과 비교는 </a:t>
            </a:r>
            <a:r>
              <a:rPr lang="ko-KR" altLang="en-US" dirty="0" err="1"/>
              <a:t>ㄴㄴ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내가 즐거우면 그만임 초심으로 돌아가자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260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나름의 슬럼프</a:t>
            </a:r>
            <a:r>
              <a:rPr lang="en-US" altLang="ko-KR" dirty="0"/>
              <a:t>? </a:t>
            </a:r>
            <a:r>
              <a:rPr lang="ko-KR" altLang="en-US" dirty="0"/>
              <a:t>극복하고 </a:t>
            </a:r>
            <a:r>
              <a:rPr lang="en-US" altLang="ko-KR" dirty="0"/>
              <a:t>18</a:t>
            </a:r>
            <a:r>
              <a:rPr lang="ko-KR" altLang="en-US" dirty="0"/>
              <a:t>년 겨울방학 자취하면서 논문 작업 계속 진행 </a:t>
            </a:r>
            <a:r>
              <a:rPr lang="en-US" altLang="ko-KR" dirty="0"/>
              <a:t>-&gt; 1</a:t>
            </a:r>
            <a:r>
              <a:rPr lang="ko-KR" altLang="en-US" dirty="0"/>
              <a:t>학기에 논문 완성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4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꿈은 조향사 였고</a:t>
            </a:r>
            <a:r>
              <a:rPr lang="en-US" altLang="ko-KR" dirty="0"/>
              <a:t>, </a:t>
            </a:r>
            <a:r>
              <a:rPr lang="ko-KR" altLang="en-US" dirty="0"/>
              <a:t>그래서 화공에 가고 </a:t>
            </a:r>
            <a:r>
              <a:rPr lang="ko-KR" altLang="en-US" dirty="0" err="1"/>
              <a:t>싶엇음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646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학회에 논문 등록</a:t>
            </a:r>
            <a:r>
              <a:rPr lang="en-US" altLang="ko-KR" dirty="0"/>
              <a:t>,</a:t>
            </a:r>
            <a:r>
              <a:rPr lang="ko-KR" altLang="en-US" dirty="0"/>
              <a:t> 포스터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157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월부터 </a:t>
            </a:r>
            <a:r>
              <a:rPr lang="en-US" altLang="ko-KR" dirty="0"/>
              <a:t>it </a:t>
            </a:r>
            <a:r>
              <a:rPr lang="ko-KR" altLang="en-US" dirty="0"/>
              <a:t>기업에서 약 </a:t>
            </a:r>
            <a:r>
              <a:rPr lang="en-US" altLang="ko-KR" dirty="0"/>
              <a:t>6</a:t>
            </a:r>
            <a:r>
              <a:rPr lang="ko-KR" altLang="en-US" dirty="0"/>
              <a:t>개월 간 인턴생활 </a:t>
            </a:r>
            <a:r>
              <a:rPr lang="en-US" altLang="ko-KR" dirty="0"/>
              <a:t>/ </a:t>
            </a:r>
            <a:r>
              <a:rPr lang="ko-KR" altLang="en-US" dirty="0"/>
              <a:t>인턴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840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행복 시작인 줄 알았으나 </a:t>
            </a:r>
            <a:r>
              <a:rPr lang="en-US" altLang="ko-KR" dirty="0"/>
              <a:t>(</a:t>
            </a:r>
            <a:r>
              <a:rPr lang="ko-KR" altLang="en-US" dirty="0"/>
              <a:t>월급</a:t>
            </a:r>
            <a:r>
              <a:rPr lang="en-US" altLang="ko-KR" dirty="0"/>
              <a:t>, </a:t>
            </a:r>
            <a:r>
              <a:rPr lang="ko-KR" altLang="en-US" dirty="0"/>
              <a:t>저녁이 있는 삶</a:t>
            </a:r>
            <a:r>
              <a:rPr lang="en-US" altLang="ko-KR" dirty="0"/>
              <a:t>, </a:t>
            </a:r>
            <a:r>
              <a:rPr lang="ko-KR" altLang="en-US" dirty="0"/>
              <a:t>회사생활</a:t>
            </a:r>
            <a:r>
              <a:rPr lang="en-US" altLang="ko-KR" dirty="0"/>
              <a:t>(</a:t>
            </a:r>
            <a:r>
              <a:rPr lang="ko-KR" altLang="en-US" dirty="0"/>
              <a:t>직장인</a:t>
            </a:r>
            <a:r>
              <a:rPr lang="en-US" altLang="ko-KR" dirty="0"/>
              <a:t>!! </a:t>
            </a:r>
            <a:r>
              <a:rPr lang="ko-KR" altLang="en-US" dirty="0"/>
              <a:t>내심 </a:t>
            </a:r>
            <a:r>
              <a:rPr lang="ko-KR" altLang="en-US" dirty="0" err="1"/>
              <a:t>뿌듯</a:t>
            </a:r>
            <a:r>
              <a:rPr lang="en-US" altLang="ko-KR" dirty="0"/>
              <a:t>), </a:t>
            </a:r>
            <a:r>
              <a:rPr lang="ko-KR" altLang="en-US" dirty="0"/>
              <a:t>프로젝트</a:t>
            </a:r>
            <a:r>
              <a:rPr lang="en-US" altLang="ko-KR" dirty="0"/>
              <a:t>(</a:t>
            </a:r>
            <a:r>
              <a:rPr lang="ko-KR" altLang="en-US" dirty="0"/>
              <a:t>연구실에서 배운 거 </a:t>
            </a:r>
            <a:r>
              <a:rPr lang="ko-KR" altLang="en-US" dirty="0" err="1"/>
              <a:t>써먹어야지</a:t>
            </a:r>
            <a:r>
              <a:rPr lang="en-US" altLang="ko-KR" dirty="0"/>
              <a:t>), </a:t>
            </a:r>
            <a:r>
              <a:rPr lang="ko-KR" altLang="en-US" dirty="0"/>
              <a:t>등등 인턴라이프 꿈꿈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699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의외로 회사에선 자신의 전공 분야 일보다 다른 일</a:t>
            </a:r>
            <a:r>
              <a:rPr lang="en-US" altLang="ko-KR" dirty="0"/>
              <a:t>(</a:t>
            </a:r>
            <a:r>
              <a:rPr lang="ko-KR" altLang="en-US" dirty="0"/>
              <a:t>사수 미팅</a:t>
            </a:r>
            <a:r>
              <a:rPr lang="en-US" altLang="ko-KR" dirty="0"/>
              <a:t>, </a:t>
            </a:r>
            <a:r>
              <a:rPr lang="ko-KR" altLang="en-US" dirty="0"/>
              <a:t>부장님 미팅</a:t>
            </a:r>
            <a:r>
              <a:rPr lang="en-US" altLang="ko-KR" dirty="0"/>
              <a:t>, </a:t>
            </a:r>
            <a:r>
              <a:rPr lang="ko-KR" altLang="en-US" dirty="0"/>
              <a:t>대표님 미팅</a:t>
            </a:r>
            <a:r>
              <a:rPr lang="en-US" altLang="ko-KR" dirty="0"/>
              <a:t>, </a:t>
            </a:r>
            <a:r>
              <a:rPr lang="ko-KR" altLang="en-US" dirty="0"/>
              <a:t>심지어 </a:t>
            </a:r>
            <a:r>
              <a:rPr lang="ko-KR" altLang="en-US" dirty="0" err="1"/>
              <a:t>팀원끼리도</a:t>
            </a:r>
            <a:r>
              <a:rPr lang="ko-KR" altLang="en-US" dirty="0"/>
              <a:t> 미팅 끝나고 또 미팅</a:t>
            </a:r>
            <a:r>
              <a:rPr lang="en-US" altLang="ko-KR" dirty="0"/>
              <a:t>, </a:t>
            </a:r>
            <a:r>
              <a:rPr lang="ko-KR" altLang="en-US" dirty="0"/>
              <a:t>미팅 자료 만들기</a:t>
            </a:r>
            <a:r>
              <a:rPr lang="en-US" altLang="ko-KR" dirty="0"/>
              <a:t>, </a:t>
            </a:r>
            <a:r>
              <a:rPr lang="ko-KR" altLang="en-US" dirty="0"/>
              <a:t>선배들 백업해주기</a:t>
            </a:r>
            <a:r>
              <a:rPr lang="en-US" altLang="ko-KR" dirty="0"/>
              <a:t>, </a:t>
            </a:r>
            <a:r>
              <a:rPr lang="ko-KR" altLang="en-US" dirty="0"/>
              <a:t>야근</a:t>
            </a:r>
            <a:r>
              <a:rPr lang="en-US" altLang="ko-KR" dirty="0"/>
              <a:t>, </a:t>
            </a:r>
            <a:r>
              <a:rPr lang="ko-KR" altLang="en-US" dirty="0"/>
              <a:t>당직</a:t>
            </a:r>
            <a:r>
              <a:rPr lang="en-US" altLang="ko-KR" dirty="0"/>
              <a:t>, </a:t>
            </a:r>
            <a:r>
              <a:rPr lang="ko-KR" altLang="en-US" dirty="0"/>
              <a:t>회식</a:t>
            </a:r>
            <a:r>
              <a:rPr lang="en-US" altLang="ko-KR" dirty="0"/>
              <a:t>, </a:t>
            </a:r>
            <a:r>
              <a:rPr lang="ko-KR" altLang="en-US" dirty="0"/>
              <a:t>프로젝트 이름 짓기</a:t>
            </a:r>
            <a:r>
              <a:rPr lang="en-US" altLang="ko-KR" dirty="0"/>
              <a:t>..? , </a:t>
            </a:r>
            <a:r>
              <a:rPr lang="ko-KR" altLang="en-US" dirty="0"/>
              <a:t>다른 사람 혼나는 거 들으면서 </a:t>
            </a:r>
            <a:r>
              <a:rPr lang="ko-KR" altLang="en-US" dirty="0" err="1"/>
              <a:t>눈치보기ㅎ</a:t>
            </a:r>
            <a:r>
              <a:rPr lang="en-US" altLang="ko-KR" dirty="0"/>
              <a:t>)</a:t>
            </a:r>
            <a:r>
              <a:rPr lang="ko-KR" altLang="en-US" dirty="0"/>
              <a:t>을 더 많이 하고 </a:t>
            </a:r>
            <a:r>
              <a:rPr lang="en-US" altLang="ko-KR" dirty="0"/>
              <a:t>/ </a:t>
            </a:r>
            <a:r>
              <a:rPr lang="ko-KR" altLang="en-US" dirty="0"/>
              <a:t>미팅하러 회사 </a:t>
            </a:r>
            <a:r>
              <a:rPr lang="ko-KR" altLang="en-US" dirty="0" err="1"/>
              <a:t>온줄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56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연구실에서는 프로젝트성으로 연구를 했기 때문에 나의 연구만 하면 됐다면 </a:t>
            </a:r>
            <a:r>
              <a:rPr lang="en-US" altLang="ko-KR" dirty="0"/>
              <a:t>(</a:t>
            </a:r>
            <a:r>
              <a:rPr lang="ko-KR" altLang="en-US" dirty="0" err="1"/>
              <a:t>벤다이어그램</a:t>
            </a:r>
            <a:r>
              <a:rPr lang="ko-KR" altLang="en-US" dirty="0"/>
              <a:t> 같이 그려</a:t>
            </a:r>
            <a:r>
              <a:rPr lang="en-US" altLang="ko-KR" dirty="0"/>
              <a:t>) / </a:t>
            </a:r>
            <a:r>
              <a:rPr lang="ko-KR" altLang="en-US" dirty="0"/>
              <a:t>지원 빵빵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141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회사는 내가 연구를 하려면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z</a:t>
            </a:r>
            <a:r>
              <a:rPr lang="ko-KR" altLang="en-US" dirty="0"/>
              <a:t>까지 내가 다 구축 해야 하고</a:t>
            </a:r>
            <a:r>
              <a:rPr lang="en-US" altLang="ko-KR" dirty="0"/>
              <a:t>, </a:t>
            </a:r>
            <a:r>
              <a:rPr lang="ko-KR" altLang="en-US" dirty="0"/>
              <a:t>완전한 자본주의 사회이기 때문에 비용</a:t>
            </a:r>
            <a:r>
              <a:rPr lang="en-US" altLang="ko-KR" dirty="0"/>
              <a:t>, </a:t>
            </a:r>
            <a:r>
              <a:rPr lang="ko-KR" altLang="en-US" dirty="0"/>
              <a:t>규제</a:t>
            </a:r>
            <a:r>
              <a:rPr lang="en-US" altLang="ko-KR" dirty="0"/>
              <a:t> </a:t>
            </a:r>
            <a:r>
              <a:rPr lang="ko-KR" altLang="en-US" dirty="0"/>
              <a:t>등의 문제로 제약도 많아서 정해진 길이 없음 </a:t>
            </a:r>
            <a:r>
              <a:rPr lang="en-US" altLang="ko-KR" dirty="0"/>
              <a:t>/ </a:t>
            </a:r>
            <a:r>
              <a:rPr lang="ko-KR" altLang="en-US" dirty="0"/>
              <a:t>심지어 내 사수는 </a:t>
            </a:r>
            <a:r>
              <a:rPr lang="ko-KR" altLang="en-US" dirty="0" err="1"/>
              <a:t>싸갈쓰</a:t>
            </a:r>
            <a:r>
              <a:rPr lang="ko-KR" altLang="en-US" dirty="0"/>
              <a:t> </a:t>
            </a:r>
            <a:r>
              <a:rPr lang="ko-KR" altLang="en-US" dirty="0" err="1"/>
              <a:t>바갈쓰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갠플주의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439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내가 하고 싶은 일만 할 수 없음 </a:t>
            </a:r>
            <a:r>
              <a:rPr lang="en-US" altLang="ko-KR" dirty="0"/>
              <a:t>== </a:t>
            </a:r>
            <a:r>
              <a:rPr lang="ko-KR" altLang="en-US" dirty="0"/>
              <a:t>연구실에서 </a:t>
            </a:r>
            <a:r>
              <a:rPr lang="ko-KR" altLang="en-US" dirty="0" err="1"/>
              <a:t>하던거</a:t>
            </a:r>
            <a:r>
              <a:rPr lang="ko-KR" altLang="en-US" dirty="0"/>
              <a:t> </a:t>
            </a:r>
            <a:r>
              <a:rPr lang="ko-KR" altLang="en-US" dirty="0" err="1"/>
              <a:t>안시킴</a:t>
            </a:r>
            <a:r>
              <a:rPr lang="ko-KR" altLang="en-US" dirty="0"/>
              <a:t> </a:t>
            </a:r>
            <a:r>
              <a:rPr lang="en-US" altLang="ko-KR" dirty="0"/>
              <a:t>== </a:t>
            </a:r>
            <a:r>
              <a:rPr lang="ko-KR" altLang="en-US" dirty="0"/>
              <a:t>일단 시키면 싫어도 해야 하고 몰라도 해야함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266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오잉</a:t>
            </a:r>
            <a:r>
              <a:rPr lang="en-US" altLang="ko-KR" dirty="0"/>
              <a:t>? </a:t>
            </a:r>
            <a:r>
              <a:rPr lang="ko-KR" altLang="en-US" dirty="0" err="1"/>
              <a:t>뭐지</a:t>
            </a:r>
            <a:r>
              <a:rPr lang="en-US" altLang="ko-KR" dirty="0"/>
              <a:t>? </a:t>
            </a:r>
            <a:r>
              <a:rPr lang="ko-KR" altLang="en-US" dirty="0"/>
              <a:t>인턴을 괜히 했나</a:t>
            </a:r>
            <a:r>
              <a:rPr lang="en-US" altLang="ko-KR" dirty="0"/>
              <a:t>? </a:t>
            </a:r>
            <a:r>
              <a:rPr lang="ko-KR" altLang="en-US" dirty="0"/>
              <a:t>차라리 </a:t>
            </a:r>
            <a:r>
              <a:rPr lang="ko-KR" altLang="en-US" dirty="0" err="1"/>
              <a:t>이시간에</a:t>
            </a:r>
            <a:r>
              <a:rPr lang="ko-KR" altLang="en-US" dirty="0"/>
              <a:t> </a:t>
            </a:r>
            <a:r>
              <a:rPr lang="ko-KR" altLang="en-US" dirty="0" err="1"/>
              <a:t>토익학원</a:t>
            </a:r>
            <a:r>
              <a:rPr lang="ko-KR" altLang="en-US" dirty="0"/>
              <a:t> 다니고 </a:t>
            </a:r>
            <a:r>
              <a:rPr lang="ko-KR" altLang="en-US" dirty="0" err="1"/>
              <a:t>여행다니면서</a:t>
            </a:r>
            <a:r>
              <a:rPr lang="ko-KR" altLang="en-US" dirty="0"/>
              <a:t> </a:t>
            </a:r>
            <a:r>
              <a:rPr lang="ko-KR" altLang="en-US" dirty="0" err="1"/>
              <a:t>지낼걸</a:t>
            </a:r>
            <a:r>
              <a:rPr lang="ko-KR" altLang="en-US" dirty="0"/>
              <a:t> 그랬나</a:t>
            </a:r>
            <a:r>
              <a:rPr lang="en-US" altLang="ko-KR" dirty="0"/>
              <a:t>? </a:t>
            </a:r>
            <a:r>
              <a:rPr lang="ko-KR" altLang="en-US" dirty="0"/>
              <a:t>왜 내가 생각했던 것과 다르지</a:t>
            </a:r>
            <a:r>
              <a:rPr lang="en-US" altLang="ko-KR" dirty="0"/>
              <a:t>??? -&gt; </a:t>
            </a:r>
            <a:r>
              <a:rPr lang="ko-KR" altLang="en-US" dirty="0"/>
              <a:t>또 다시 과거의 선택을 후회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173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다행히 같은 연구실 동기와 인턴생활을 함께해서</a:t>
            </a:r>
            <a:r>
              <a:rPr lang="en-US" altLang="ko-KR" dirty="0"/>
              <a:t>(</a:t>
            </a:r>
            <a:r>
              <a:rPr lang="ko-KR" altLang="en-US" dirty="0"/>
              <a:t>옆에서 토닥토닥 진짜 많이 </a:t>
            </a:r>
            <a:r>
              <a:rPr lang="ko-KR" altLang="en-US" dirty="0" err="1"/>
              <a:t>해줌</a:t>
            </a:r>
            <a:r>
              <a:rPr lang="en-US" altLang="ko-KR" dirty="0"/>
              <a:t>)</a:t>
            </a:r>
            <a:r>
              <a:rPr lang="ko-KR" altLang="en-US" dirty="0"/>
              <a:t> 중간에 </a:t>
            </a:r>
            <a:r>
              <a:rPr lang="ko-KR" altLang="en-US" dirty="0" err="1"/>
              <a:t>때려치는</a:t>
            </a:r>
            <a:r>
              <a:rPr lang="ko-KR" altLang="en-US" dirty="0"/>
              <a:t> 일 없이 겸손하게 배우는 자세로 버팀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455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돌이켜 보니 인턴 하기전의 나와 인턴 후의 나는 기술적으로도 성장해 있었고</a:t>
            </a:r>
            <a:r>
              <a:rPr lang="en-US" altLang="ko-KR" dirty="0"/>
              <a:t>(</a:t>
            </a:r>
            <a:r>
              <a:rPr lang="ko-KR" altLang="en-US" dirty="0" err="1"/>
              <a:t>캐파가</a:t>
            </a:r>
            <a:r>
              <a:rPr lang="ko-KR" altLang="en-US" dirty="0"/>
              <a:t> 넓어짐</a:t>
            </a:r>
            <a:r>
              <a:rPr lang="en-US" altLang="ko-KR" dirty="0"/>
              <a:t>), </a:t>
            </a:r>
            <a:r>
              <a:rPr lang="ko-KR" altLang="en-US" dirty="0"/>
              <a:t>내 분야가 아닌 새로운 것에 대한 두려움도 없어졌고</a:t>
            </a:r>
            <a:r>
              <a:rPr lang="en-US" altLang="ko-KR" dirty="0"/>
              <a:t>, </a:t>
            </a:r>
            <a:r>
              <a:rPr lang="ko-KR" altLang="en-US" dirty="0"/>
              <a:t>대충 일의 해결방식</a:t>
            </a:r>
            <a:r>
              <a:rPr lang="en-US" altLang="ko-KR" dirty="0"/>
              <a:t>, </a:t>
            </a:r>
            <a:r>
              <a:rPr lang="ko-KR" altLang="en-US" dirty="0"/>
              <a:t>사람 대하는 법 등도 배움 </a:t>
            </a:r>
            <a:r>
              <a:rPr lang="en-US" altLang="ko-KR" dirty="0"/>
              <a:t>/ </a:t>
            </a:r>
            <a:r>
              <a:rPr lang="ko-KR" altLang="en-US" dirty="0"/>
              <a:t>가치관도 달라졌음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4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09E3-E411-49D1-AC9C-D55A8886D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D2A354-AEBF-44BE-AFE0-F5B654ADC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F871C-CDF3-4ECF-9D49-E445DBC8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74FE4-4EA2-465D-9782-70A8A80A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6D2DA-F1FE-4464-BBC0-1027D848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6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6C9F-E5FF-4A66-AD95-26D78EB5C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45AE3A-9857-424E-8C40-48B9253E2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A115E-8669-44BF-8953-8E24566F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F8E46-377A-4021-9DB4-975C06E1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208BD-1E36-4B14-97CA-C0826D1B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400A67-673D-48C2-B150-44FA18398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13D43-6A68-4F61-BE80-7996EBFE3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474A4-EC80-42A2-BF1F-87F6D5B8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30738-F7A4-422F-A77A-582C1604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E2381F-DB2E-406F-A592-5E038988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0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90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23153-0A90-4629-BDF4-C9640403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FE622-20B0-4704-877A-516DFADD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E65EC-0FD3-405B-9D22-95A852D3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10822-8FEC-4809-82E0-DC045F57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6A6FA-DF61-4258-ADA4-A64E6963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43250-756A-4BBB-9BE9-05A1B0E0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8846E-8DD8-4505-BEF3-0DBA10A92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1DBD0A-AEE7-4399-8D90-7655472DC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346C5-F87E-4A75-8FCB-A278A024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46CD1-0B94-4A96-B3F5-9D0ADEA4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84662-6035-4C66-9713-3830201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5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AD70C-459E-4CC0-946F-AAD0192B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869DA-7035-478F-8ABC-BF9798900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5496D2-E5E5-4CEE-AC0E-04A6B7907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6B9DD9-06DD-48B4-B2B0-8F596647E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3E3A72-2E9C-40FA-AECC-11BD0B4AB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F62267-EA93-4D68-9E16-44F1CF71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FC382-F9C2-41AD-89CA-4B122D31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A7EBCE-2062-4EC4-A8CF-A82FE848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3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039E1-A954-4031-84C4-8AB8200E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BA8332-A976-46CF-89C0-38DA3A9B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C20AC-35B5-4357-96A3-9E351CBB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E0F966-5A4C-473B-BFDC-27325A6B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E02B96-F07A-4454-8ECB-D86C47C3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C455A-15B4-4FDD-A326-5CE7767E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3488A-079C-4FC5-8B61-3C3F8564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6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6FB59-5346-42B2-989C-08E0E2BA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627F2-2AE3-426D-86D3-1E75C1D5B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20AA97-DD75-49BE-B347-69C0C6421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B758D-D2B2-4208-8598-8CCAB326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8C867C-DF42-45DE-B203-12ADEFC4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A901B-13FF-41D1-944A-10CD9B3D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04DBF-CD61-4D1A-A958-BE692D42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6F44B6-968A-4DE2-AF40-ABF13F871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C7DE6-C020-4EF8-BBD5-A6896C764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6FE47-F45E-4776-BFD8-18A5F3D4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5372C-FF9A-4F1E-94A6-6C1E0E5EE4AF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02667-E872-4914-8FD9-66477BC0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F32644-307F-4399-B4D4-82C5CFE4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A8710A-D170-48CD-B2F6-F329B6F96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52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uOwAqEk348?feature=oembed" TargetMode="Externa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EFBF6-BCB3-4A6A-9E52-D20DA5004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40" y="1214438"/>
            <a:ext cx="10027920" cy="2387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5400" dirty="0" err="1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데린이</a:t>
            </a:r>
            <a:r>
              <a:rPr lang="ko-KR" altLang="en-US" sz="5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lang="ko-KR" altLang="en-US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좌충우돌 </a:t>
            </a:r>
            <a:r>
              <a:rPr lang="ko-KR" altLang="en-US" sz="5400" dirty="0" err="1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</a:t>
            </a:r>
            <a:r>
              <a:rPr lang="ko-KR" altLang="en-US" sz="5400" dirty="0" err="1">
                <a:solidFill>
                  <a:srgbClr val="FF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5400" dirty="0" err="1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ko-KR" altLang="en-US" sz="5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dirty="0" err="1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입문기</a:t>
            </a:r>
            <a:endParaRPr lang="ko-KR" altLang="en-US" sz="5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09817-D11E-4CC1-99DD-31C6C3D6A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56115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전공자가 되기 위한 </a:t>
            </a:r>
            <a:r>
              <a:rPr lang="en-US" altLang="ko-KR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년째 방황 중입니다만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1ECE3F-D033-4D95-A79C-C0A31627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93" y="5411607"/>
            <a:ext cx="2675214" cy="997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96C7F9-430F-4D01-91F0-D7BC596FB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8" y="5711581"/>
            <a:ext cx="2461773" cy="556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6F869-E122-44E3-BA77-DED4717CE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60" y="5540094"/>
            <a:ext cx="2034972" cy="8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2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넥타이, 정장, 의류, 사람이(가) 표시된 사진&#10;&#10;자동 생성된 설명">
            <a:extLst>
              <a:ext uri="{FF2B5EF4-FFF2-40B4-BE49-F238E27FC236}">
                <a16:creationId xmlns:a16="http://schemas.microsoft.com/office/drawing/2014/main" id="{8732BF7B-34AA-46CA-AA5A-746A6F68E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848360"/>
            <a:ext cx="4978400" cy="27381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CE7201-CB60-42D1-AAF5-7132DCAA3A61}"/>
              </a:ext>
            </a:extLst>
          </p:cNvPr>
          <p:cNvSpPr/>
          <p:nvPr/>
        </p:nvSpPr>
        <p:spPr>
          <a:xfrm>
            <a:off x="5479484" y="5650277"/>
            <a:ext cx="1233030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FAD3B-6459-4BB0-8BCB-C18FADC5CF88}"/>
              </a:ext>
            </a:extLst>
          </p:cNvPr>
          <p:cNvSpPr txBox="1"/>
          <p:nvPr/>
        </p:nvSpPr>
        <p:spPr>
          <a:xfrm>
            <a:off x="3470121" y="4053860"/>
            <a:ext cx="5251759" cy="1472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하고 싶었으나 </a:t>
            </a: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역대 최고 </a:t>
            </a:r>
            <a:r>
              <a:rPr lang="ko-KR" altLang="en-US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물수능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모의고사 중 최저 등급</a:t>
            </a:r>
          </a:p>
        </p:txBody>
      </p:sp>
    </p:spTree>
    <p:extLst>
      <p:ext uri="{BB962C8B-B14F-4D97-AF65-F5344CB8AC3E}">
        <p14:creationId xmlns:p14="http://schemas.microsoft.com/office/powerpoint/2010/main" val="24390520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5F8989-7936-45CE-A1EC-E264EFA59B53}"/>
              </a:ext>
            </a:extLst>
          </p:cNvPr>
          <p:cNvSpPr txBox="1"/>
          <p:nvPr/>
        </p:nvSpPr>
        <p:spPr>
          <a:xfrm>
            <a:off x="2509837" y="723900"/>
            <a:ext cx="71723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EC4BA5-9492-4482-B097-FC50CF0B9B7C}"/>
              </a:ext>
            </a:extLst>
          </p:cNvPr>
          <p:cNvSpPr/>
          <p:nvPr/>
        </p:nvSpPr>
        <p:spPr>
          <a:xfrm>
            <a:off x="3262312" y="1657348"/>
            <a:ext cx="3276601" cy="327660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F9E357A-F01D-4C82-A0F2-0CAE80B4DBAA}"/>
              </a:ext>
            </a:extLst>
          </p:cNvPr>
          <p:cNvSpPr/>
          <p:nvPr/>
        </p:nvSpPr>
        <p:spPr>
          <a:xfrm>
            <a:off x="5653086" y="1657348"/>
            <a:ext cx="3276601" cy="3276601"/>
          </a:xfrm>
          <a:prstGeom prst="ellipse">
            <a:avLst/>
          </a:prstGeom>
          <a:noFill/>
          <a:ln w="38100">
            <a:solidFill>
              <a:srgbClr val="00A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5EE5E-8424-46B3-9B84-97752C24A3DB}"/>
              </a:ext>
            </a:extLst>
          </p:cNvPr>
          <p:cNvSpPr txBox="1"/>
          <p:nvPr/>
        </p:nvSpPr>
        <p:spPr>
          <a:xfrm>
            <a:off x="3652837" y="508256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안 해도 되는 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E491D-1EFE-45F4-93F1-FA6EF766CDA1}"/>
              </a:ext>
            </a:extLst>
          </p:cNvPr>
          <p:cNvSpPr txBox="1"/>
          <p:nvPr/>
        </p:nvSpPr>
        <p:spPr>
          <a:xfrm>
            <a:off x="6043611" y="508256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해야 하는 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87BB7-30D8-48B3-BADF-9D3E7EC862D3}"/>
              </a:ext>
            </a:extLst>
          </p:cNvPr>
          <p:cNvSpPr txBox="1"/>
          <p:nvPr/>
        </p:nvSpPr>
        <p:spPr>
          <a:xfrm>
            <a:off x="3424235" y="2397541"/>
            <a:ext cx="222885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비용 생각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가능한 메모리 용량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작동 시간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E6D788-5F5B-4D20-912D-E4522A173848}"/>
              </a:ext>
            </a:extLst>
          </p:cNvPr>
          <p:cNvSpPr txBox="1"/>
          <p:nvPr/>
        </p:nvSpPr>
        <p:spPr>
          <a:xfrm>
            <a:off x="6538913" y="2397541"/>
            <a:ext cx="2228851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연구 결과 향상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결과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잘 할 수 있는 방법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360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5AB28-A762-4E3F-AB1D-5FFBBC6072D9}"/>
              </a:ext>
            </a:extLst>
          </p:cNvPr>
          <p:cNvSpPr txBox="1"/>
          <p:nvPr/>
        </p:nvSpPr>
        <p:spPr>
          <a:xfrm>
            <a:off x="2509837" y="723900"/>
            <a:ext cx="71723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회사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4DED6-91D4-4843-BA46-EB91AA7C813E}"/>
              </a:ext>
            </a:extLst>
          </p:cNvPr>
          <p:cNvSpPr txBox="1"/>
          <p:nvPr/>
        </p:nvSpPr>
        <p:spPr>
          <a:xfrm>
            <a:off x="4305595" y="5267233"/>
            <a:ext cx="358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해야 하는 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 해도 되는 건 없음 일단 할 수 있으면 다 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0C265-378E-46B8-81EA-69B231D9AFC8}"/>
              </a:ext>
            </a:extLst>
          </p:cNvPr>
          <p:cNvSpPr txBox="1"/>
          <p:nvPr/>
        </p:nvSpPr>
        <p:spPr>
          <a:xfrm>
            <a:off x="3762970" y="2265220"/>
            <a:ext cx="2228851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비용 생각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가능한 메모리 용량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작동 시간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ECE0A-6867-4FC0-AC5C-9DFF66E457DB}"/>
              </a:ext>
            </a:extLst>
          </p:cNvPr>
          <p:cNvSpPr txBox="1"/>
          <p:nvPr/>
        </p:nvSpPr>
        <p:spPr>
          <a:xfrm>
            <a:off x="6200181" y="2265220"/>
            <a:ext cx="2228851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연구 결과 향상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결과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잘 할 수 있는 방법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AB3ECBB-CB9A-41F9-AB6A-E04A36B9A244}"/>
              </a:ext>
            </a:extLst>
          </p:cNvPr>
          <p:cNvSpPr/>
          <p:nvPr/>
        </p:nvSpPr>
        <p:spPr>
          <a:xfrm>
            <a:off x="3215877" y="1510876"/>
            <a:ext cx="5760245" cy="3470697"/>
          </a:xfrm>
          <a:prstGeom prst="ellipse">
            <a:avLst/>
          </a:prstGeom>
          <a:noFill/>
          <a:ln w="28575">
            <a:solidFill>
              <a:srgbClr val="00A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4A261-76F3-425B-8AD8-21AE8317F045}"/>
              </a:ext>
            </a:extLst>
          </p:cNvPr>
          <p:cNvSpPr txBox="1"/>
          <p:nvPr/>
        </p:nvSpPr>
        <p:spPr>
          <a:xfrm>
            <a:off x="4648350" y="4258557"/>
            <a:ext cx="289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책임 아닌데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해결</a:t>
            </a:r>
          </a:p>
        </p:txBody>
      </p:sp>
    </p:spTree>
    <p:extLst>
      <p:ext uri="{BB962C8B-B14F-4D97-AF65-F5344CB8AC3E}">
        <p14:creationId xmlns:p14="http://schemas.microsoft.com/office/powerpoint/2010/main" val="1873990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BF8FC-273A-4ECC-8355-A580C80DC9DD}"/>
              </a:ext>
            </a:extLst>
          </p:cNvPr>
          <p:cNvSpPr txBox="1"/>
          <p:nvPr/>
        </p:nvSpPr>
        <p:spPr>
          <a:xfrm>
            <a:off x="990600" y="3805237"/>
            <a:ext cx="10210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하고 싶은 일만 할 수 없네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연구실에서 하던 거 안 시키네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일단 시키면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몰라도 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 하고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싫어도 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 하는 거래요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3CCCC-7C33-43B1-9F10-F3C4D9658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647700"/>
            <a:ext cx="2286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74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E9BDE5BB-2E0B-4420-B21B-BB7687D4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700087"/>
            <a:ext cx="5048250" cy="257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323AE-D241-436C-90A1-4E42310E36B6}"/>
              </a:ext>
            </a:extLst>
          </p:cNvPr>
          <p:cNvSpPr txBox="1"/>
          <p:nvPr/>
        </p:nvSpPr>
        <p:spPr>
          <a:xfrm>
            <a:off x="3005137" y="3729556"/>
            <a:ext cx="6181725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 생각과 많이 다른데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인턴 괜히 했나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토익 학원 다닐 걸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여행이나 가고 싶다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 다시 부정적 생각 </a:t>
            </a:r>
          </a:p>
        </p:txBody>
      </p:sp>
    </p:spTree>
    <p:extLst>
      <p:ext uri="{BB962C8B-B14F-4D97-AF65-F5344CB8AC3E}">
        <p14:creationId xmlns:p14="http://schemas.microsoft.com/office/powerpoint/2010/main" val="2354360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DECF8F-6B79-4D53-972C-693707A4F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42950"/>
            <a:ext cx="3581400" cy="2686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E9391-2303-4400-9A3B-F71EFE72099A}"/>
              </a:ext>
            </a:extLst>
          </p:cNvPr>
          <p:cNvSpPr txBox="1"/>
          <p:nvPr/>
        </p:nvSpPr>
        <p:spPr>
          <a:xfrm>
            <a:off x="2366962" y="4311640"/>
            <a:ext cx="7458075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고쳐 먹고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끝까지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겸손하게 배우는 자세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 수료</a:t>
            </a:r>
            <a:endParaRPr lang="en-US" altLang="ko-KR" sz="24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인턴 동기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연구실 동기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 토닥토닥 많이 해줬어요</a:t>
            </a:r>
          </a:p>
        </p:txBody>
      </p:sp>
    </p:spTree>
    <p:extLst>
      <p:ext uri="{BB962C8B-B14F-4D97-AF65-F5344CB8AC3E}">
        <p14:creationId xmlns:p14="http://schemas.microsoft.com/office/powerpoint/2010/main" val="1961848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931531-91E4-4EBC-995D-309F316EA8B0}"/>
              </a:ext>
            </a:extLst>
          </p:cNvPr>
          <p:cNvSpPr txBox="1"/>
          <p:nvPr/>
        </p:nvSpPr>
        <p:spPr>
          <a:xfrm>
            <a:off x="3259931" y="1375364"/>
            <a:ext cx="5672138" cy="387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 생활 후 저는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기술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대한 </a:t>
            </a:r>
            <a:r>
              <a:rPr lang="ko-KR" altLang="en-US" sz="2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쌓임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분야 도전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대한 두려움 없어짐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나만의 </a:t>
            </a:r>
            <a:r>
              <a:rPr lang="ko-KR" altLang="en-US" sz="2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해결방식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찾음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 대하는 방법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경험함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가치관도 조금 달라졌어요</a:t>
            </a:r>
            <a:endParaRPr lang="en-US" altLang="ko-KR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06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자연, 구름이(가) 표시된 사진&#10;&#10;자동 생성된 설명">
            <a:extLst>
              <a:ext uri="{FF2B5EF4-FFF2-40B4-BE49-F238E27FC236}">
                <a16:creationId xmlns:a16="http://schemas.microsoft.com/office/drawing/2014/main" id="{046B1C0A-68CD-4E66-8D08-6AC09B20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834390"/>
            <a:ext cx="4023360" cy="4023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4C4442-F12F-4D75-BEA3-AE176F5550CA}"/>
              </a:ext>
            </a:extLst>
          </p:cNvPr>
          <p:cNvSpPr txBox="1"/>
          <p:nvPr/>
        </p:nvSpPr>
        <p:spPr>
          <a:xfrm>
            <a:off x="4243387" y="5357812"/>
            <a:ext cx="370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그렇다고 그 때로 다시 돌아가진 않을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거에요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537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208620-8211-424A-A823-B52F2B2CA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45" y="872490"/>
            <a:ext cx="3394710" cy="3394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4E19C-353A-4CCB-A07C-80E9BAC34181}"/>
              </a:ext>
            </a:extLst>
          </p:cNvPr>
          <p:cNvSpPr txBox="1"/>
          <p:nvPr/>
        </p:nvSpPr>
        <p:spPr>
          <a:xfrm>
            <a:off x="4398645" y="4838700"/>
            <a:ext cx="3394710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지금은 취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매일 숨가쁘게 달려오다 쉬라니까 뭘 해야 할 지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1779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실외, 사람, 조그만이(가) 표시된 사진&#10;&#10;자동 생성된 설명">
            <a:extLst>
              <a:ext uri="{FF2B5EF4-FFF2-40B4-BE49-F238E27FC236}">
                <a16:creationId xmlns:a16="http://schemas.microsoft.com/office/drawing/2014/main" id="{39BDB546-E18A-40CF-A751-DAF89E97AD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3934" r="26537" b="1002"/>
          <a:stretch/>
        </p:blipFill>
        <p:spPr>
          <a:xfrm>
            <a:off x="4638011" y="654040"/>
            <a:ext cx="2915976" cy="3019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D2C97-8AE8-4226-B0F8-4DB615CD3277}"/>
              </a:ext>
            </a:extLst>
          </p:cNvPr>
          <p:cNvSpPr txBox="1"/>
          <p:nvPr/>
        </p:nvSpPr>
        <p:spPr>
          <a:xfrm>
            <a:off x="2719387" y="4248150"/>
            <a:ext cx="67532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때의 경험들로 인해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E05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잘하는 것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좋아하는 것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확실히 알 수 있었고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 싶은 것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구체화</a:t>
            </a:r>
          </a:p>
        </p:txBody>
      </p:sp>
    </p:spTree>
    <p:extLst>
      <p:ext uri="{BB962C8B-B14F-4D97-AF65-F5344CB8AC3E}">
        <p14:creationId xmlns:p14="http://schemas.microsoft.com/office/powerpoint/2010/main" val="2735349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A1AB0-95E3-4CCE-9247-505811D803D7}"/>
              </a:ext>
            </a:extLst>
          </p:cNvPr>
          <p:cNvSpPr txBox="1"/>
          <p:nvPr/>
        </p:nvSpPr>
        <p:spPr>
          <a:xfrm>
            <a:off x="2905125" y="1444995"/>
            <a:ext cx="6381750" cy="396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회사가서도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하기 싫어도 해야 하고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문제 상황들을 맞닥뜨리는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날들의 연속이겠지만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즐기고 극복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방법을 터득했어요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약간 문제 생기면 누가 이기나 보자 마인드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920C5-2F69-457D-B04E-657622BD1B4F}"/>
              </a:ext>
            </a:extLst>
          </p:cNvPr>
          <p:cNvSpPr txBox="1"/>
          <p:nvPr/>
        </p:nvSpPr>
        <p:spPr>
          <a:xfrm>
            <a:off x="4477608" y="2684602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경영 공학</a:t>
            </a:r>
          </a:p>
        </p:txBody>
      </p:sp>
    </p:spTree>
    <p:extLst>
      <p:ext uri="{BB962C8B-B14F-4D97-AF65-F5344CB8AC3E}">
        <p14:creationId xmlns:p14="http://schemas.microsoft.com/office/powerpoint/2010/main" val="1945508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D718D1-F78C-4DF0-8295-6F82C17AA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75710" y="868680"/>
            <a:ext cx="4640580" cy="2320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48D8A-C9B5-45C4-B8C0-1E85817EAAE2}"/>
              </a:ext>
            </a:extLst>
          </p:cNvPr>
          <p:cNvSpPr txBox="1"/>
          <p:nvPr/>
        </p:nvSpPr>
        <p:spPr>
          <a:xfrm>
            <a:off x="3157537" y="4295775"/>
            <a:ext cx="58769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경험치가 쌓이면서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1321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CAA4D-F2BD-4677-A6D2-252D901ED440}"/>
              </a:ext>
            </a:extLst>
          </p:cNvPr>
          <p:cNvSpPr txBox="1"/>
          <p:nvPr/>
        </p:nvSpPr>
        <p:spPr>
          <a:xfrm>
            <a:off x="1545431" y="2026903"/>
            <a:ext cx="9101137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미래의 실패가 두려워 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rgbClr val="FF474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도전을 포기하지 마세요</a:t>
            </a:r>
          </a:p>
        </p:txBody>
      </p:sp>
    </p:spTree>
    <p:extLst>
      <p:ext uri="{BB962C8B-B14F-4D97-AF65-F5344CB8AC3E}">
        <p14:creationId xmlns:p14="http://schemas.microsoft.com/office/powerpoint/2010/main" val="3601859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아이, 소년이(가) 표시된 사진&#10;&#10;자동 생성된 설명">
            <a:extLst>
              <a:ext uri="{FF2B5EF4-FFF2-40B4-BE49-F238E27FC236}">
                <a16:creationId xmlns:a16="http://schemas.microsoft.com/office/drawing/2014/main" id="{AE33881A-EDCF-494D-9C25-DDED776C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18" y="609600"/>
            <a:ext cx="3128963" cy="3128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486ED-5ED0-4852-A975-790B0E818190}"/>
              </a:ext>
            </a:extLst>
          </p:cNvPr>
          <p:cNvSpPr txBox="1"/>
          <p:nvPr/>
        </p:nvSpPr>
        <p:spPr>
          <a:xfrm>
            <a:off x="2762250" y="4547116"/>
            <a:ext cx="666750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화공 복수전공이 안 맞는 걸 느꼈을 때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멘붕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고등학생 때부터 꿈꿔왔던 학과인데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279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77BCF4-5328-46A9-8233-148C362A5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15" y="804862"/>
            <a:ext cx="4408170" cy="3300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2A3CD5-C25D-45D7-8729-58C4A1770818}"/>
              </a:ext>
            </a:extLst>
          </p:cNvPr>
          <p:cNvSpPr txBox="1"/>
          <p:nvPr/>
        </p:nvSpPr>
        <p:spPr>
          <a:xfrm>
            <a:off x="2405062" y="4943475"/>
            <a:ext cx="738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전공자의 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들어설 수 있게 된 발판</a:t>
            </a:r>
          </a:p>
        </p:txBody>
      </p:sp>
    </p:spTree>
    <p:extLst>
      <p:ext uri="{BB962C8B-B14F-4D97-AF65-F5344CB8AC3E}">
        <p14:creationId xmlns:p14="http://schemas.microsoft.com/office/powerpoint/2010/main" val="244108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3CA892-A5C9-4E86-B555-497FD789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15" y="804862"/>
            <a:ext cx="4408170" cy="330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B17F0-B22E-428B-AE7E-82140AD3A970}"/>
              </a:ext>
            </a:extLst>
          </p:cNvPr>
          <p:cNvSpPr txBox="1"/>
          <p:nvPr/>
        </p:nvSpPr>
        <p:spPr>
          <a:xfrm>
            <a:off x="2405062" y="4943475"/>
            <a:ext cx="738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실패가 두려웠던 논문도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끈기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완성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5997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ACC6AE7-4BEB-4084-A899-4A978573A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15" y="804862"/>
            <a:ext cx="4408170" cy="3300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4AC57E-6710-4C3F-9D7B-992B31412777}"/>
              </a:ext>
            </a:extLst>
          </p:cNvPr>
          <p:cNvSpPr txBox="1"/>
          <p:nvPr/>
        </p:nvSpPr>
        <p:spPr>
          <a:xfrm>
            <a:off x="1840706" y="4829175"/>
            <a:ext cx="85105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 생활을 통해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성장한 인재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발전</a:t>
            </a:r>
            <a:endParaRPr lang="ko-KR" altLang="en-US" sz="24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181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B16C8-EA7B-4935-BC2C-2869E9C86BB6}"/>
              </a:ext>
            </a:extLst>
          </p:cNvPr>
          <p:cNvSpPr txBox="1"/>
          <p:nvPr/>
        </p:nvSpPr>
        <p:spPr>
          <a:xfrm>
            <a:off x="2690812" y="2452955"/>
            <a:ext cx="6810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 그리고 진학 희망 학과 선택할 때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</a:p>
          <a:p>
            <a:pPr algn="ctr"/>
            <a:r>
              <a:rPr lang="ko-KR" altLang="en-US" sz="44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과 이름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 보고 </a:t>
            </a:r>
            <a:r>
              <a:rPr lang="ko-KR" altLang="en-US" sz="44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커리큘럼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꼭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꼭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100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번 보세요</a:t>
            </a:r>
          </a:p>
        </p:txBody>
      </p:sp>
    </p:spTree>
    <p:extLst>
      <p:ext uri="{BB962C8B-B14F-4D97-AF65-F5344CB8AC3E}">
        <p14:creationId xmlns:p14="http://schemas.microsoft.com/office/powerpoint/2010/main" val="39783608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F234F5-948C-44B9-B7B2-D388DEA52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44" y="623411"/>
            <a:ext cx="5619112" cy="315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A1AEB-CCD4-4811-99CE-6435607E324B}"/>
              </a:ext>
            </a:extLst>
          </p:cNvPr>
          <p:cNvSpPr txBox="1"/>
          <p:nvPr/>
        </p:nvSpPr>
        <p:spPr>
          <a:xfrm>
            <a:off x="1840706" y="4371975"/>
            <a:ext cx="8510588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실패해도 괜찮아요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하면 되죠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뭐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어떻게 보면 그게 더 이득임 다양한 경험 한 거니까</a:t>
            </a:r>
            <a:endParaRPr lang="en-US" altLang="ko-KR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4786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9D62C-6F79-484B-B39B-ED01998D7469}"/>
              </a:ext>
            </a:extLst>
          </p:cNvPr>
          <p:cNvSpPr txBox="1"/>
          <p:nvPr/>
        </p:nvSpPr>
        <p:spPr>
          <a:xfrm>
            <a:off x="3252787" y="2917321"/>
            <a:ext cx="5686425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74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4C14D-BAB9-4EF7-BD9B-5588E5D2FD87}"/>
              </a:ext>
            </a:extLst>
          </p:cNvPr>
          <p:cNvSpPr txBox="1"/>
          <p:nvPr/>
        </p:nvSpPr>
        <p:spPr>
          <a:xfrm>
            <a:off x="3813965" y="3910648"/>
            <a:ext cx="456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뭐 하는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생전 </a:t>
            </a: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들어봄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E1581-AE75-4646-ACD4-34C6395CA464}"/>
              </a:ext>
            </a:extLst>
          </p:cNvPr>
          <p:cNvSpPr txBox="1"/>
          <p:nvPr/>
        </p:nvSpPr>
        <p:spPr>
          <a:xfrm>
            <a:off x="4477608" y="2684602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경영 공학</a:t>
            </a:r>
          </a:p>
        </p:txBody>
      </p:sp>
    </p:spTree>
    <p:extLst>
      <p:ext uri="{BB962C8B-B14F-4D97-AF65-F5344CB8AC3E}">
        <p14:creationId xmlns:p14="http://schemas.microsoft.com/office/powerpoint/2010/main" val="37508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4D5CD-8E00-40DE-A2CD-90402130ED09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경영 </a:t>
            </a:r>
            <a:r>
              <a:rPr lang="ko-KR" altLang="en-US" sz="5500" dirty="0">
                <a:solidFill>
                  <a:srgbClr val="00AFE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공학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F180E5-C7EC-482A-9C71-06BF2AAF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4090">
            <a:off x="4898336" y="3032517"/>
            <a:ext cx="2618848" cy="26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3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4D5CD-8E00-40DE-A2CD-90402130ED09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경영 </a:t>
            </a:r>
            <a:r>
              <a:rPr lang="ko-KR" altLang="en-US" sz="5500" dirty="0">
                <a:solidFill>
                  <a:srgbClr val="00AFE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C3AF7-9AAB-460B-95C3-BAB7D0780C4D}"/>
              </a:ext>
            </a:extLst>
          </p:cNvPr>
          <p:cNvSpPr txBox="1"/>
          <p:nvPr/>
        </p:nvSpPr>
        <p:spPr>
          <a:xfrm>
            <a:off x="4382229" y="5220498"/>
            <a:ext cx="34275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암튼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멋있는 거</a:t>
            </a:r>
            <a:r>
              <a:rPr lang="ko-KR" altLang="en-US" sz="2400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배우겠지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22132-8EA5-4B75-A051-B6C53BB0846C}"/>
              </a:ext>
            </a:extLst>
          </p:cNvPr>
          <p:cNvSpPr txBox="1"/>
          <p:nvPr/>
        </p:nvSpPr>
        <p:spPr>
          <a:xfrm>
            <a:off x="4453563" y="2911736"/>
            <a:ext cx="3281668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공업용 계산기 쓰면서 공업수학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가운 입고 화학 실험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64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EEAFD-D18C-44B0-869A-F20E5DDC2934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</a:t>
            </a:r>
            <a:r>
              <a:rPr lang="ko-KR" altLang="en-US" sz="5500" dirty="0">
                <a:solidFill>
                  <a:srgbClr val="FF474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경영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공학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EEA3B-2EBF-4D0F-9782-2E8137555D4B}"/>
              </a:ext>
            </a:extLst>
          </p:cNvPr>
          <p:cNvSpPr txBox="1"/>
          <p:nvPr/>
        </p:nvSpPr>
        <p:spPr>
          <a:xfrm>
            <a:off x="4453563" y="2911736"/>
            <a:ext cx="3281668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공업용 계산기 쓰면서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가운 입고 화학 실험</a:t>
            </a:r>
            <a:endParaRPr lang="en-US" altLang="ko-KR" dirty="0">
              <a:solidFill>
                <a:srgbClr val="F9320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D264BE-1AF2-464F-A366-17CBCF9DE7AD}"/>
              </a:ext>
            </a:extLst>
          </p:cNvPr>
          <p:cNvCxnSpPr/>
          <p:nvPr/>
        </p:nvCxnSpPr>
        <p:spPr>
          <a:xfrm>
            <a:off x="4805680" y="3576320"/>
            <a:ext cx="258064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4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EEAFD-D18C-44B0-869A-F20E5DDC2934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</a:t>
            </a:r>
            <a:r>
              <a:rPr lang="ko-KR" altLang="en-US" sz="5500" dirty="0">
                <a:solidFill>
                  <a:srgbClr val="FF474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경영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공학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EEA3B-2EBF-4D0F-9782-2E8137555D4B}"/>
              </a:ext>
            </a:extLst>
          </p:cNvPr>
          <p:cNvSpPr txBox="1"/>
          <p:nvPr/>
        </p:nvSpPr>
        <p:spPr>
          <a:xfrm>
            <a:off x="4453563" y="2911736"/>
            <a:ext cx="3281668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공업용 계산기 쓰면서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가운 입고 화학 실험</a:t>
            </a:r>
            <a:endParaRPr lang="en-US" altLang="ko-KR" dirty="0">
              <a:solidFill>
                <a:srgbClr val="F9320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전공필수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경영학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원론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D264BE-1AF2-464F-A366-17CBCF9DE7AD}"/>
              </a:ext>
            </a:extLst>
          </p:cNvPr>
          <p:cNvCxnSpPr/>
          <p:nvPr/>
        </p:nvCxnSpPr>
        <p:spPr>
          <a:xfrm>
            <a:off x="4805680" y="3576320"/>
            <a:ext cx="258064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EEAFD-D18C-44B0-869A-F20E5DDC2934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</a:t>
            </a:r>
            <a:r>
              <a:rPr lang="ko-KR" altLang="en-US" sz="5500" dirty="0">
                <a:solidFill>
                  <a:srgbClr val="FF474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경영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공학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EEA3B-2EBF-4D0F-9782-2E8137555D4B}"/>
              </a:ext>
            </a:extLst>
          </p:cNvPr>
          <p:cNvSpPr txBox="1"/>
          <p:nvPr/>
        </p:nvSpPr>
        <p:spPr>
          <a:xfrm>
            <a:off x="4453563" y="2911736"/>
            <a:ext cx="3281668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공업용 계산기 쓰면서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가운 입고 화학 실험</a:t>
            </a:r>
            <a:endParaRPr lang="en-US" altLang="ko-KR" dirty="0">
              <a:solidFill>
                <a:srgbClr val="F9320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전공필수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경영학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원론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마케팅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전략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D264BE-1AF2-464F-A366-17CBCF9DE7AD}"/>
              </a:ext>
            </a:extLst>
          </p:cNvPr>
          <p:cNvCxnSpPr/>
          <p:nvPr/>
        </p:nvCxnSpPr>
        <p:spPr>
          <a:xfrm>
            <a:off x="4805680" y="3576320"/>
            <a:ext cx="258064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3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EEAFD-D18C-44B0-869A-F20E5DDC2934}"/>
              </a:ext>
            </a:extLst>
          </p:cNvPr>
          <p:cNvSpPr txBox="1"/>
          <p:nvPr/>
        </p:nvSpPr>
        <p:spPr>
          <a:xfrm>
            <a:off x="4302881" y="1577340"/>
            <a:ext cx="3586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산업 </a:t>
            </a:r>
            <a:r>
              <a:rPr lang="ko-KR" altLang="en-US" sz="5500" dirty="0">
                <a:solidFill>
                  <a:srgbClr val="FF474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경영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공학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BDA0F-8768-4EB3-AE87-B68154887B60}"/>
              </a:ext>
            </a:extLst>
          </p:cNvPr>
          <p:cNvSpPr txBox="1"/>
          <p:nvPr/>
        </p:nvSpPr>
        <p:spPr>
          <a:xfrm>
            <a:off x="5689478" y="5220498"/>
            <a:ext cx="8130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EEA3B-2EBF-4D0F-9782-2E8137555D4B}"/>
              </a:ext>
            </a:extLst>
          </p:cNvPr>
          <p:cNvSpPr txBox="1"/>
          <p:nvPr/>
        </p:nvSpPr>
        <p:spPr>
          <a:xfrm>
            <a:off x="4453563" y="2911736"/>
            <a:ext cx="3281668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공업용 계산기 쓰면서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가운 입고 화학 실험</a:t>
            </a:r>
            <a:endParaRPr lang="en-US" altLang="ko-KR" dirty="0">
              <a:solidFill>
                <a:srgbClr val="F9320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전공필수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경영학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원론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</a:t>
            </a: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마케팅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전략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공대 등록금</a:t>
            </a:r>
            <a:endParaRPr lang="en-US" altLang="ko-KR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D264BE-1AF2-464F-A366-17CBCF9DE7AD}"/>
              </a:ext>
            </a:extLst>
          </p:cNvPr>
          <p:cNvCxnSpPr/>
          <p:nvPr/>
        </p:nvCxnSpPr>
        <p:spPr>
          <a:xfrm>
            <a:off x="4805680" y="3576320"/>
            <a:ext cx="258064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46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071F61-D94F-4D2D-ABBB-BE593021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88" y="624840"/>
            <a:ext cx="2915423" cy="3451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7A8D8-94E9-4A8C-8AE5-10D57BAA1E56}"/>
              </a:ext>
            </a:extLst>
          </p:cNvPr>
          <p:cNvSpPr txBox="1"/>
          <p:nvPr/>
        </p:nvSpPr>
        <p:spPr>
          <a:xfrm>
            <a:off x="3865261" y="5201920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수능 중독자도 아니고 </a:t>
            </a:r>
            <a:r>
              <a:rPr lang="ko-KR" altLang="en-US" sz="2400" dirty="0" err="1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ㅎ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눙물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60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307E6-58AE-4205-B2B5-C2CFD41AFC43}"/>
              </a:ext>
            </a:extLst>
          </p:cNvPr>
          <p:cNvSpPr txBox="1"/>
          <p:nvPr/>
        </p:nvSpPr>
        <p:spPr>
          <a:xfrm>
            <a:off x="3122280" y="4259213"/>
            <a:ext cx="5947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3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장 예 훈</a:t>
            </a:r>
            <a:endParaRPr lang="en-US" altLang="ko-KR" sz="2800" spc="3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2013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년도 </a:t>
            </a:r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동화고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졸업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spc="3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가천대학교 산업경영공학</a:t>
            </a:r>
            <a:r>
              <a:rPr lang="en-US" altLang="ko-KR" sz="2400" spc="3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400" spc="3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컴퓨터공학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BF7CF-1483-4B48-B897-6BB6557DC1B2}"/>
              </a:ext>
            </a:extLst>
          </p:cNvPr>
          <p:cNvGrpSpPr/>
          <p:nvPr/>
        </p:nvGrpSpPr>
        <p:grpSpPr>
          <a:xfrm>
            <a:off x="1365796" y="693994"/>
            <a:ext cx="9460407" cy="2771519"/>
            <a:chOff x="1157400" y="658557"/>
            <a:chExt cx="9460407" cy="2771519"/>
          </a:xfrm>
        </p:grpSpPr>
        <p:pic>
          <p:nvPicPr>
            <p:cNvPr id="10" name="그림 9" descr="사람, 벽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C32049CD-985C-487B-A5B5-3EE711E16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4" t="12867" r="12744" b="12702"/>
            <a:stretch/>
          </p:blipFill>
          <p:spPr>
            <a:xfrm>
              <a:off x="7848602" y="659795"/>
              <a:ext cx="2769205" cy="2769205"/>
            </a:xfrm>
            <a:prstGeom prst="rect">
              <a:avLst/>
            </a:prstGeom>
          </p:spPr>
        </p:pic>
        <p:pic>
          <p:nvPicPr>
            <p:cNvPr id="13" name="그림 12" descr="벽이(가) 표시된 사진&#10;&#10;자동 생성된 설명">
              <a:extLst>
                <a:ext uri="{FF2B5EF4-FFF2-40B4-BE49-F238E27FC236}">
                  <a16:creationId xmlns:a16="http://schemas.microsoft.com/office/drawing/2014/main" id="{AD5E40AF-CDB5-4538-95BE-6DD03F8C4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9" t="555" r="1251" b="-555"/>
            <a:stretch/>
          </p:blipFill>
          <p:spPr>
            <a:xfrm rot="5400000">
              <a:off x="1157400" y="659795"/>
              <a:ext cx="2770281" cy="2770281"/>
            </a:xfrm>
            <a:prstGeom prst="rect">
              <a:avLst/>
            </a:prstGeom>
          </p:spPr>
        </p:pic>
        <p:pic>
          <p:nvPicPr>
            <p:cNvPr id="15" name="그림 14" descr="사람, 실내, 창문, 젊은이(가) 표시된 사진&#10;&#10;자동 생성된 설명">
              <a:extLst>
                <a:ext uri="{FF2B5EF4-FFF2-40B4-BE49-F238E27FC236}">
                  <a16:creationId xmlns:a16="http://schemas.microsoft.com/office/drawing/2014/main" id="{AE06A200-C0DB-4E89-BCD8-A21217CEC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1" b="11247"/>
            <a:stretch/>
          </p:blipFill>
          <p:spPr>
            <a:xfrm>
              <a:off x="4503001" y="658557"/>
              <a:ext cx="2770281" cy="2770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00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E6ED28-877C-4BD9-A04B-D563AC662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80" y="1667486"/>
            <a:ext cx="6974040" cy="1217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0CB54-7F68-4603-9C51-BF1FF436F3F1}"/>
              </a:ext>
            </a:extLst>
          </p:cNvPr>
          <p:cNvSpPr txBox="1"/>
          <p:nvPr/>
        </p:nvSpPr>
        <p:spPr>
          <a:xfrm>
            <a:off x="3776294" y="4698369"/>
            <a:ext cx="4639412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 이때 등록금 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36,000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냈어요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내심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뿌듯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나름 자랑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3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F149D9-9EA6-4ABD-9695-4DA9B82C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05" y="788670"/>
            <a:ext cx="4949190" cy="3711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0F634-D7F7-4BBC-9E47-1EF336D2D910}"/>
              </a:ext>
            </a:extLst>
          </p:cNvPr>
          <p:cNvSpPr txBox="1"/>
          <p:nvPr/>
        </p:nvSpPr>
        <p:spPr>
          <a:xfrm>
            <a:off x="1553741" y="4952369"/>
            <a:ext cx="90845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여름방학이 막바지를 향하던 중 수강신청 시즌이 돌아왔고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25649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394D32-55D1-47EE-93D3-A1C386982BE2}"/>
              </a:ext>
            </a:extLst>
          </p:cNvPr>
          <p:cNvSpPr txBox="1"/>
          <p:nvPr/>
        </p:nvSpPr>
        <p:spPr>
          <a:xfrm>
            <a:off x="3095018" y="2072640"/>
            <a:ext cx="6001964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시간표를 짜던 중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프로그래밍 입문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이라는 수업이 교양필수 과목이라는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거에요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1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￬ﾣﾼ￬ﾃﾁ￬ﾚﾱ ￪ﾵﾬ￪ﾵﾬ￫ﾋﾨ ￬ﾽﾔ￫ﾔﾩ ￣ﾅﾋ￣ﾅﾋ￣ﾅﾋ">
            <a:hlinkClick r:id="" action="ppaction://media"/>
            <a:extLst>
              <a:ext uri="{FF2B5EF4-FFF2-40B4-BE49-F238E27FC236}">
                <a16:creationId xmlns:a16="http://schemas.microsoft.com/office/drawing/2014/main" id="{6DC5B8DB-82AB-438A-B0CE-78F4D43259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60445" y="547370"/>
            <a:ext cx="5071110" cy="3800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70F0A-0C13-4460-B08E-2870DC70D519}"/>
              </a:ext>
            </a:extLst>
          </p:cNvPr>
          <p:cNvSpPr txBox="1"/>
          <p:nvPr/>
        </p:nvSpPr>
        <p:spPr>
          <a:xfrm>
            <a:off x="3989506" y="4952369"/>
            <a:ext cx="421301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 여기도 공대였지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이제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멋있는 거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있겠구나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37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029B42-5D83-4347-A114-A68C68A5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"/>
          <a:stretch/>
        </p:blipFill>
        <p:spPr>
          <a:xfrm>
            <a:off x="4611802" y="634999"/>
            <a:ext cx="2968396" cy="3190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53195-17C6-42D7-BDE4-269C2C1102B9}"/>
              </a:ext>
            </a:extLst>
          </p:cNvPr>
          <p:cNvSpPr txBox="1"/>
          <p:nvPr/>
        </p:nvSpPr>
        <p:spPr>
          <a:xfrm>
            <a:off x="2876208" y="4627249"/>
            <a:ext cx="643958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여느 때처럼 수업 전 강의 실에 앉아 있는데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대학원생</a:t>
            </a:r>
            <a:r>
              <a:rPr lang="en-US" altLang="ko-KR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조교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사람이 들어오는 거 에요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E08C-C240-4C8E-9ECB-0C68F227F343}"/>
              </a:ext>
            </a:extLst>
          </p:cNvPr>
          <p:cNvSpPr txBox="1"/>
          <p:nvPr/>
        </p:nvSpPr>
        <p:spPr>
          <a:xfrm rot="596826">
            <a:off x="7276804" y="1080637"/>
            <a:ext cx="259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과돌이가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en-US" altLang="ko-KR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강의실 세팅하러 왔구나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0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F7C83D72-6514-497B-9AC3-EF720D3D7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11999" r="17032" b="4334"/>
          <a:stretch/>
        </p:blipFill>
        <p:spPr>
          <a:xfrm>
            <a:off x="4124391" y="857250"/>
            <a:ext cx="3943217" cy="2898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F96A7-E6F9-408A-A9D0-695EBA0318B1}"/>
              </a:ext>
            </a:extLst>
          </p:cNvPr>
          <p:cNvSpPr txBox="1"/>
          <p:nvPr/>
        </p:nvSpPr>
        <p:spPr>
          <a:xfrm>
            <a:off x="2314355" y="4588056"/>
            <a:ext cx="7563289" cy="141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 보니 </a:t>
            </a:r>
            <a:r>
              <a:rPr lang="ko-KR" altLang="en-US" sz="36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</a:t>
            </a:r>
            <a:endParaRPr lang="en-US" altLang="ko-KR" sz="36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내가 여태까지 학교 다니면서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한 학기밖에 안 다님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저렇게 젊은 교수님은 처음이야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47199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책이(가) 표시된 사진&#10;&#10;자동 생성된 설명">
            <a:extLst>
              <a:ext uri="{FF2B5EF4-FFF2-40B4-BE49-F238E27FC236}">
                <a16:creationId xmlns:a16="http://schemas.microsoft.com/office/drawing/2014/main" id="{5BC8DB4E-D00C-42DA-A291-FAD5DD3D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37" y="699135"/>
            <a:ext cx="3743325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DA0F6-14E6-4802-B67B-A8F85F9DEB6C}"/>
              </a:ext>
            </a:extLst>
          </p:cNvPr>
          <p:cNvSpPr txBox="1"/>
          <p:nvPr/>
        </p:nvSpPr>
        <p:spPr>
          <a:xfrm>
            <a:off x="3697747" y="4876800"/>
            <a:ext cx="479650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수업에서는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</a:t>
            </a:r>
            <a:r>
              <a:rPr lang="en-US" altLang="ko-KR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(Python)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프로그래밍 언어를 배웠습니다</a:t>
            </a:r>
          </a:p>
        </p:txBody>
      </p:sp>
    </p:spTree>
    <p:extLst>
      <p:ext uri="{BB962C8B-B14F-4D97-AF65-F5344CB8AC3E}">
        <p14:creationId xmlns:p14="http://schemas.microsoft.com/office/powerpoint/2010/main" val="3223715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BA23F650-FCB0-40C9-90F8-E81C8F7B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25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213FB-EE32-43F2-AC54-FDAC5D8654BE}"/>
              </a:ext>
            </a:extLst>
          </p:cNvPr>
          <p:cNvSpPr txBox="1"/>
          <p:nvPr/>
        </p:nvSpPr>
        <p:spPr>
          <a:xfrm>
            <a:off x="4849509" y="4409440"/>
            <a:ext cx="2492990" cy="1217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등장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젊은 교수님 능력자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63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BA23F650-FCB0-40C9-90F8-E81C8F7B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25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213FB-EE32-43F2-AC54-FDAC5D8654BE}"/>
              </a:ext>
            </a:extLst>
          </p:cNvPr>
          <p:cNvSpPr txBox="1"/>
          <p:nvPr/>
        </p:nvSpPr>
        <p:spPr>
          <a:xfrm>
            <a:off x="4492041" y="4409440"/>
            <a:ext cx="3207929" cy="1217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농담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ing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젊은 교수님 능력자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+</a:t>
            </a:r>
            <a:r>
              <a:rPr lang="en-US" altLang="ko-KR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웃김</a:t>
            </a:r>
          </a:p>
        </p:txBody>
      </p:sp>
    </p:spTree>
    <p:extLst>
      <p:ext uri="{BB962C8B-B14F-4D97-AF65-F5344CB8AC3E}">
        <p14:creationId xmlns:p14="http://schemas.microsoft.com/office/powerpoint/2010/main" val="21308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BA23F650-FCB0-40C9-90F8-E81C8F7B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25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213FB-EE32-43F2-AC54-FDAC5D8654BE}"/>
              </a:ext>
            </a:extLst>
          </p:cNvPr>
          <p:cNvSpPr txBox="1"/>
          <p:nvPr/>
        </p:nvSpPr>
        <p:spPr>
          <a:xfrm>
            <a:off x="3850841" y="4409440"/>
            <a:ext cx="4490333" cy="1217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코딩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ing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젊은 교수님 능력자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+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웃김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</a:t>
            </a:r>
            <a:r>
              <a:rPr lang="en-US" altLang="ko-KR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코딩 천재</a:t>
            </a:r>
          </a:p>
        </p:txBody>
      </p:sp>
    </p:spTree>
    <p:extLst>
      <p:ext uri="{BB962C8B-B14F-4D97-AF65-F5344CB8AC3E}">
        <p14:creationId xmlns:p14="http://schemas.microsoft.com/office/powerpoint/2010/main" val="364777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44F86-2C31-4358-9ED8-2F7E206C2B00}"/>
              </a:ext>
            </a:extLst>
          </p:cNvPr>
          <p:cNvSpPr txBox="1"/>
          <p:nvPr/>
        </p:nvSpPr>
        <p:spPr>
          <a:xfrm>
            <a:off x="278606" y="2748290"/>
            <a:ext cx="11634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연구실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에서의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간 저의 </a:t>
            </a:r>
            <a:r>
              <a:rPr lang="ko-KR" altLang="en-US" sz="4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경험담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들려드리려고 해요</a:t>
            </a:r>
          </a:p>
        </p:txBody>
      </p:sp>
    </p:spTree>
    <p:extLst>
      <p:ext uri="{BB962C8B-B14F-4D97-AF65-F5344CB8AC3E}">
        <p14:creationId xmlns:p14="http://schemas.microsoft.com/office/powerpoint/2010/main" val="304007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BA23F650-FCB0-40C9-90F8-E81C8F7B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25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213FB-EE32-43F2-AC54-FDAC5D8654BE}"/>
              </a:ext>
            </a:extLst>
          </p:cNvPr>
          <p:cNvSpPr txBox="1"/>
          <p:nvPr/>
        </p:nvSpPr>
        <p:spPr>
          <a:xfrm>
            <a:off x="3386777" y="4409440"/>
            <a:ext cx="5418471" cy="1217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강의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ing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젊은 교수님 능력자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+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웃김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코딩 천재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</a:t>
            </a:r>
            <a:r>
              <a:rPr lang="en-US" altLang="ko-KR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800" dirty="0" err="1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시크함</a:t>
            </a:r>
            <a:endParaRPr lang="ko-KR" altLang="en-US" sz="2800" dirty="0">
              <a:solidFill>
                <a:srgbClr val="FF474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06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BA23F650-FCB0-40C9-90F8-E81C8F7B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25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213FB-EE32-43F2-AC54-FDAC5D8654BE}"/>
              </a:ext>
            </a:extLst>
          </p:cNvPr>
          <p:cNvSpPr txBox="1"/>
          <p:nvPr/>
        </p:nvSpPr>
        <p:spPr>
          <a:xfrm>
            <a:off x="2854581" y="4409440"/>
            <a:ext cx="6482864" cy="1217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애들 질문 받기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ing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..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젊은 교수님 능력자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+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웃김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코딩 천재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</a:t>
            </a:r>
            <a:r>
              <a:rPr lang="ko-KR" altLang="en-US" sz="28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시크함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</a:t>
            </a:r>
            <a:r>
              <a:rPr lang="en-US" altLang="ko-KR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800" dirty="0">
                <a:solidFill>
                  <a:srgbClr val="FF474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열정적</a:t>
            </a:r>
          </a:p>
        </p:txBody>
      </p:sp>
    </p:spTree>
    <p:extLst>
      <p:ext uri="{BB962C8B-B14F-4D97-AF65-F5344CB8AC3E}">
        <p14:creationId xmlns:p14="http://schemas.microsoft.com/office/powerpoint/2010/main" val="328569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63D190-7D5E-443E-8107-80215ABC1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57" y="900748"/>
            <a:ext cx="4844485" cy="2733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7CE82-3B2D-4F96-ABA8-9A32F63C51A1}"/>
              </a:ext>
            </a:extLst>
          </p:cNvPr>
          <p:cNvSpPr txBox="1"/>
          <p:nvPr/>
        </p:nvSpPr>
        <p:spPr>
          <a:xfrm>
            <a:off x="3644867" y="4409440"/>
            <a:ext cx="490230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들도 너무 멋있어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모르겠어서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손들면 달려와서 알려줘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oh!!!!!!</a:t>
            </a:r>
            <a:endParaRPr lang="ko-KR" altLang="en-US" sz="32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FF7A2-8931-4725-8045-B300B685DEDC}"/>
              </a:ext>
            </a:extLst>
          </p:cNvPr>
          <p:cNvSpPr txBox="1"/>
          <p:nvPr/>
        </p:nvSpPr>
        <p:spPr>
          <a:xfrm rot="21345735">
            <a:off x="5075744" y="4067146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Teaching Assistant, 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한 마디로 </a:t>
            </a:r>
            <a:r>
              <a:rPr lang="ko-KR" altLang="en-US" sz="20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수업 조교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BB19EF-DCDF-46B0-B0E6-05516281C6E7}"/>
              </a:ext>
            </a:extLst>
          </p:cNvPr>
          <p:cNvGrpSpPr/>
          <p:nvPr/>
        </p:nvGrpSpPr>
        <p:grpSpPr>
          <a:xfrm rot="10339827">
            <a:off x="4590271" y="4419787"/>
            <a:ext cx="576343" cy="193078"/>
            <a:chOff x="4870031" y="4382669"/>
            <a:chExt cx="518068" cy="172350"/>
          </a:xfrm>
        </p:grpSpPr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0CDA5C29-7C7D-4E79-9ABF-3058792A2789}"/>
                </a:ext>
              </a:extLst>
            </p:cNvPr>
            <p:cNvSpPr/>
            <p:nvPr/>
          </p:nvSpPr>
          <p:spPr>
            <a:xfrm rot="8911884">
              <a:off x="4870031" y="4382669"/>
              <a:ext cx="518068" cy="45719"/>
            </a:xfrm>
            <a:prstGeom prst="arc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2A05C15-EA0A-4A41-AD37-AAE84FF842E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>
              <a:off x="4908128" y="4454304"/>
              <a:ext cx="58631" cy="86448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F40081E-F8C1-45CB-BC3E-FEA6C54AD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8128" y="4543492"/>
              <a:ext cx="117262" cy="11527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70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DAF45-EF93-4F0F-AB19-D884930EC260}"/>
              </a:ext>
            </a:extLst>
          </p:cNvPr>
          <p:cNvSpPr txBox="1"/>
          <p:nvPr/>
        </p:nvSpPr>
        <p:spPr>
          <a:xfrm>
            <a:off x="3309821" y="2109408"/>
            <a:ext cx="5572358" cy="263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교수님이며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TA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며 너무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간지 </a:t>
            </a:r>
            <a:r>
              <a:rPr lang="ko-KR" altLang="en-US" sz="2400" dirty="0" err="1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멋있잖아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en-US" altLang="ko-KR" sz="2400" strike="sngStrike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갑자기 교수님 수업 열심히 듣고 싶은데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나도 </a:t>
            </a:r>
            <a:r>
              <a:rPr lang="en-US" altLang="ko-KR" sz="20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 </a:t>
            </a:r>
            <a:r>
              <a:rPr lang="ko-KR" altLang="en-US" sz="20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 거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 싶다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나도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교수님처럼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코딩 천재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될테야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FE565D-E67C-4AAB-93CD-D6D145F8C0DA}"/>
              </a:ext>
            </a:extLst>
          </p:cNvPr>
          <p:cNvCxnSpPr/>
          <p:nvPr/>
        </p:nvCxnSpPr>
        <p:spPr>
          <a:xfrm>
            <a:off x="6624320" y="2448560"/>
            <a:ext cx="61976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27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CFD649-1579-45F8-93EC-4FD7B829C818}"/>
              </a:ext>
            </a:extLst>
          </p:cNvPr>
          <p:cNvGrpSpPr/>
          <p:nvPr/>
        </p:nvGrpSpPr>
        <p:grpSpPr>
          <a:xfrm>
            <a:off x="2924810" y="948227"/>
            <a:ext cx="6342380" cy="1855932"/>
            <a:chOff x="4048760" y="1333192"/>
            <a:chExt cx="4094480" cy="1432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18CD03-7575-4F42-AFB2-341043CF5D40}"/>
                </a:ext>
              </a:extLst>
            </p:cNvPr>
            <p:cNvSpPr/>
            <p:nvPr/>
          </p:nvSpPr>
          <p:spPr>
            <a:xfrm>
              <a:off x="4048760" y="1333192"/>
              <a:ext cx="4094480" cy="143256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39318F-4D2C-4B5D-9A64-3B547719C0F8}"/>
                </a:ext>
              </a:extLst>
            </p:cNvPr>
            <p:cNvSpPr/>
            <p:nvPr/>
          </p:nvSpPr>
          <p:spPr>
            <a:xfrm>
              <a:off x="4048760" y="1333192"/>
              <a:ext cx="4094480" cy="251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69146C-9C31-4F9F-8B39-D80D0CD9A7CD}"/>
                </a:ext>
              </a:extLst>
            </p:cNvPr>
            <p:cNvSpPr/>
            <p:nvPr/>
          </p:nvSpPr>
          <p:spPr>
            <a:xfrm>
              <a:off x="7620000" y="1377795"/>
              <a:ext cx="162561" cy="162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BC9CFB-D6AE-4A32-9B12-88C87ABF35BC}"/>
                </a:ext>
              </a:extLst>
            </p:cNvPr>
            <p:cNvSpPr/>
            <p:nvPr/>
          </p:nvSpPr>
          <p:spPr>
            <a:xfrm flipV="1">
              <a:off x="7325360" y="1499716"/>
              <a:ext cx="162561" cy="45719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십자형 9">
              <a:extLst>
                <a:ext uri="{FF2B5EF4-FFF2-40B4-BE49-F238E27FC236}">
                  <a16:creationId xmlns:a16="http://schemas.microsoft.com/office/drawing/2014/main" id="{85AC543E-C8D2-4137-ABD5-F7F3E62C3D64}"/>
                </a:ext>
              </a:extLst>
            </p:cNvPr>
            <p:cNvSpPr/>
            <p:nvPr/>
          </p:nvSpPr>
          <p:spPr>
            <a:xfrm rot="2700000">
              <a:off x="7904464" y="1369020"/>
              <a:ext cx="203790" cy="205817"/>
            </a:xfrm>
            <a:prstGeom prst="plus">
              <a:avLst>
                <a:gd name="adj" fmla="val 437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41A576-7239-403B-9139-70EA57BCFFC9}"/>
              </a:ext>
            </a:extLst>
          </p:cNvPr>
          <p:cNvSpPr txBox="1"/>
          <p:nvPr/>
        </p:nvSpPr>
        <p:spPr>
          <a:xfrm>
            <a:off x="3695343" y="1810111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경고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!! </a:t>
            </a:r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사고가 정지 하였습니다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  <a:endParaRPr lang="ko-KR" altLang="en-US" sz="2400" dirty="0">
              <a:solidFill>
                <a:srgbClr val="66FF66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D4EE4-CED6-4484-ABC9-D65CD897D5CF}"/>
              </a:ext>
            </a:extLst>
          </p:cNvPr>
          <p:cNvSpPr txBox="1"/>
          <p:nvPr/>
        </p:nvSpPr>
        <p:spPr>
          <a:xfrm>
            <a:off x="2978800" y="3637281"/>
            <a:ext cx="62343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의욕만 앞섰지 현실은 코드 편집기도 못 열고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441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43EAA0-8AD6-4DB4-993B-A2F2EE055EC8}"/>
              </a:ext>
            </a:extLst>
          </p:cNvPr>
          <p:cNvGrpSpPr/>
          <p:nvPr/>
        </p:nvGrpSpPr>
        <p:grpSpPr>
          <a:xfrm>
            <a:off x="2924810" y="948227"/>
            <a:ext cx="6342380" cy="1855932"/>
            <a:chOff x="4048760" y="1333192"/>
            <a:chExt cx="4094480" cy="1432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1865171-7C17-489F-90CF-5947D2CA7292}"/>
                </a:ext>
              </a:extLst>
            </p:cNvPr>
            <p:cNvSpPr/>
            <p:nvPr/>
          </p:nvSpPr>
          <p:spPr>
            <a:xfrm>
              <a:off x="4048760" y="1333192"/>
              <a:ext cx="4094480" cy="143256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039F4B-2004-4D7E-8673-70C4F84EA6BE}"/>
                </a:ext>
              </a:extLst>
            </p:cNvPr>
            <p:cNvSpPr/>
            <p:nvPr/>
          </p:nvSpPr>
          <p:spPr>
            <a:xfrm>
              <a:off x="4048760" y="1333192"/>
              <a:ext cx="4094480" cy="251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C51250-7BD3-4F4B-93AF-151D4812A12E}"/>
                </a:ext>
              </a:extLst>
            </p:cNvPr>
            <p:cNvSpPr/>
            <p:nvPr/>
          </p:nvSpPr>
          <p:spPr>
            <a:xfrm>
              <a:off x="7620000" y="1377795"/>
              <a:ext cx="162561" cy="162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2DF9A6-4075-492C-BB1B-1DEFD6F512C3}"/>
                </a:ext>
              </a:extLst>
            </p:cNvPr>
            <p:cNvSpPr/>
            <p:nvPr/>
          </p:nvSpPr>
          <p:spPr>
            <a:xfrm flipV="1">
              <a:off x="7325360" y="1499716"/>
              <a:ext cx="162561" cy="45719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십자형 17">
              <a:extLst>
                <a:ext uri="{FF2B5EF4-FFF2-40B4-BE49-F238E27FC236}">
                  <a16:creationId xmlns:a16="http://schemas.microsoft.com/office/drawing/2014/main" id="{8AD4675E-B666-4B31-B44C-7A696187EF03}"/>
                </a:ext>
              </a:extLst>
            </p:cNvPr>
            <p:cNvSpPr/>
            <p:nvPr/>
          </p:nvSpPr>
          <p:spPr>
            <a:xfrm rot="2700000">
              <a:off x="7904464" y="1369020"/>
              <a:ext cx="203790" cy="205817"/>
            </a:xfrm>
            <a:prstGeom prst="plus">
              <a:avLst>
                <a:gd name="adj" fmla="val 437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41A576-7239-403B-9139-70EA57BCFFC9}"/>
              </a:ext>
            </a:extLst>
          </p:cNvPr>
          <p:cNvSpPr txBox="1"/>
          <p:nvPr/>
        </p:nvSpPr>
        <p:spPr>
          <a:xfrm>
            <a:off x="3156737" y="1810111"/>
            <a:ext cx="587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축하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!! </a:t>
            </a:r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이제 겨우 튜토리얼 끝났습니다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  <a:endParaRPr lang="ko-KR" altLang="en-US" sz="2400" dirty="0">
              <a:solidFill>
                <a:srgbClr val="66FF66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C2618-41AC-41D1-AB67-E3B9D93C89D3}"/>
              </a:ext>
            </a:extLst>
          </p:cNvPr>
          <p:cNvSpPr txBox="1"/>
          <p:nvPr/>
        </p:nvSpPr>
        <p:spPr>
          <a:xfrm>
            <a:off x="2978800" y="3637281"/>
            <a:ext cx="623439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의욕만 앞섰지 현실은 코드 편집기도 못 열고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그랬던 제가 포기하지 않고 하다 보니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과제도 스스로 제출하고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17429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43EAA0-8AD6-4DB4-993B-A2F2EE055EC8}"/>
              </a:ext>
            </a:extLst>
          </p:cNvPr>
          <p:cNvGrpSpPr/>
          <p:nvPr/>
        </p:nvGrpSpPr>
        <p:grpSpPr>
          <a:xfrm>
            <a:off x="2924810" y="948227"/>
            <a:ext cx="6342380" cy="1855932"/>
            <a:chOff x="4048760" y="1333192"/>
            <a:chExt cx="4094480" cy="14325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1865171-7C17-489F-90CF-5947D2CA7292}"/>
                </a:ext>
              </a:extLst>
            </p:cNvPr>
            <p:cNvSpPr/>
            <p:nvPr/>
          </p:nvSpPr>
          <p:spPr>
            <a:xfrm>
              <a:off x="4048760" y="1333192"/>
              <a:ext cx="4094480" cy="143256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039F4B-2004-4D7E-8673-70C4F84EA6BE}"/>
                </a:ext>
              </a:extLst>
            </p:cNvPr>
            <p:cNvSpPr/>
            <p:nvPr/>
          </p:nvSpPr>
          <p:spPr>
            <a:xfrm>
              <a:off x="4048760" y="1333192"/>
              <a:ext cx="4094480" cy="251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C51250-7BD3-4F4B-93AF-151D4812A12E}"/>
                </a:ext>
              </a:extLst>
            </p:cNvPr>
            <p:cNvSpPr/>
            <p:nvPr/>
          </p:nvSpPr>
          <p:spPr>
            <a:xfrm>
              <a:off x="7620000" y="1377795"/>
              <a:ext cx="162561" cy="162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2DF9A6-4075-492C-BB1B-1DEFD6F512C3}"/>
                </a:ext>
              </a:extLst>
            </p:cNvPr>
            <p:cNvSpPr/>
            <p:nvPr/>
          </p:nvSpPr>
          <p:spPr>
            <a:xfrm flipV="1">
              <a:off x="7325360" y="1499716"/>
              <a:ext cx="162561" cy="45719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십자형 17">
              <a:extLst>
                <a:ext uri="{FF2B5EF4-FFF2-40B4-BE49-F238E27FC236}">
                  <a16:creationId xmlns:a16="http://schemas.microsoft.com/office/drawing/2014/main" id="{8AD4675E-B666-4B31-B44C-7A696187EF03}"/>
                </a:ext>
              </a:extLst>
            </p:cNvPr>
            <p:cNvSpPr/>
            <p:nvPr/>
          </p:nvSpPr>
          <p:spPr>
            <a:xfrm rot="2700000">
              <a:off x="7904464" y="1369020"/>
              <a:ext cx="203790" cy="205817"/>
            </a:xfrm>
            <a:prstGeom prst="plus">
              <a:avLst>
                <a:gd name="adj" fmla="val 437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41A576-7239-403B-9139-70EA57BCFFC9}"/>
              </a:ext>
            </a:extLst>
          </p:cNvPr>
          <p:cNvSpPr txBox="1"/>
          <p:nvPr/>
        </p:nvSpPr>
        <p:spPr>
          <a:xfrm>
            <a:off x="3156737" y="1810111"/>
            <a:ext cx="587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축하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!! </a:t>
            </a:r>
            <a:r>
              <a:rPr lang="ko-KR" altLang="en-US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이제 겨우 튜토리얼 끝났습니다</a:t>
            </a:r>
            <a:r>
              <a:rPr lang="en-US" altLang="ko-KR" sz="2400" dirty="0">
                <a:solidFill>
                  <a:srgbClr val="66FF66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.</a:t>
            </a:r>
            <a:endParaRPr lang="ko-KR" altLang="en-US" sz="2400" dirty="0">
              <a:solidFill>
                <a:srgbClr val="66FF66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C2618-41AC-41D1-AB67-E3B9D93C89D3}"/>
              </a:ext>
            </a:extLst>
          </p:cNvPr>
          <p:cNvSpPr txBox="1"/>
          <p:nvPr/>
        </p:nvSpPr>
        <p:spPr>
          <a:xfrm>
            <a:off x="2978800" y="3637281"/>
            <a:ext cx="6234399" cy="234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의욕만 앞섰지 현실은 코드 편집기도 못 열고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그랬던 제가 포기하지 않고 하다 보니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과제도 스스로 제출하고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어쩌다 보니 중간고사 </a:t>
            </a:r>
            <a:r>
              <a:rPr lang="en-US" altLang="ko-KR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 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올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1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123B7-55CE-417B-9641-CDBFC8A8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38" y="529589"/>
            <a:ext cx="3415523" cy="3448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1D35F0-5370-4A4E-8AD9-05A768009B23}"/>
              </a:ext>
            </a:extLst>
          </p:cNvPr>
          <p:cNvSpPr txBox="1"/>
          <p:nvPr/>
        </p:nvSpPr>
        <p:spPr>
          <a:xfrm>
            <a:off x="3737823" y="4378960"/>
            <a:ext cx="4716355" cy="160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교수님이 수업 시간에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나를 지목해서 질문을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하셨어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...!!!!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원래 잘하는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애들한테만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계속 질문 하셨단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말이에요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err="1">
                <a:solidFill>
                  <a:srgbClr val="00AFE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ㅠㅠ</a:t>
            </a:r>
            <a:endParaRPr lang="ko-KR" altLang="en-US" dirty="0">
              <a:solidFill>
                <a:srgbClr val="00AFE6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6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DAD39B-B162-48F2-80C8-11ADDC962123}"/>
              </a:ext>
            </a:extLst>
          </p:cNvPr>
          <p:cNvGrpSpPr/>
          <p:nvPr/>
        </p:nvGrpSpPr>
        <p:grpSpPr>
          <a:xfrm>
            <a:off x="1551886" y="1348643"/>
            <a:ext cx="9017107" cy="1361592"/>
            <a:chOff x="1551886" y="1348643"/>
            <a:chExt cx="9017107" cy="13615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3CE8085-1EA1-4D0F-B0F7-2024569FC9C7}"/>
                </a:ext>
              </a:extLst>
            </p:cNvPr>
            <p:cNvGrpSpPr/>
            <p:nvPr/>
          </p:nvGrpSpPr>
          <p:grpSpPr>
            <a:xfrm>
              <a:off x="1551886" y="1348643"/>
              <a:ext cx="5198693" cy="503324"/>
              <a:chOff x="1258727" y="1309620"/>
              <a:chExt cx="5198693" cy="50332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867E333-2A27-4FDA-BD63-18B82C9473D0}"/>
                  </a:ext>
                </a:extLst>
              </p:cNvPr>
              <p:cNvSpPr/>
              <p:nvPr/>
            </p:nvSpPr>
            <p:spPr>
              <a:xfrm>
                <a:off x="2005859" y="1309620"/>
                <a:ext cx="4451561" cy="4991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C843D-FEA4-4E24-8D10-B5F7EBD7EABD}"/>
                  </a:ext>
                </a:extLst>
              </p:cNvPr>
              <p:cNvSpPr txBox="1"/>
              <p:nvPr/>
            </p:nvSpPr>
            <p:spPr>
              <a:xfrm>
                <a:off x="2194559" y="1328360"/>
                <a:ext cx="4074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여름방학 때 코딩 더 배우고 싶은 사람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모집함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697A9E-5A77-4649-839B-F63755AB41D9}"/>
                  </a:ext>
                </a:extLst>
              </p:cNvPr>
              <p:cNvSpPr txBox="1"/>
              <p:nvPr/>
            </p:nvSpPr>
            <p:spPr>
              <a:xfrm>
                <a:off x="1258727" y="1351279"/>
                <a:ext cx="623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2098F14-8BE0-4314-BEE0-2EAF1327C431}"/>
                </a:ext>
              </a:extLst>
            </p:cNvPr>
            <p:cNvGrpSpPr/>
            <p:nvPr/>
          </p:nvGrpSpPr>
          <p:grpSpPr>
            <a:xfrm>
              <a:off x="4753399" y="2233329"/>
              <a:ext cx="5815594" cy="476906"/>
              <a:chOff x="5577840" y="2100886"/>
              <a:chExt cx="5815594" cy="47690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4AD8C2C-84DF-45DF-876D-4D06B21F5AB5}"/>
                  </a:ext>
                </a:extLst>
              </p:cNvPr>
              <p:cNvSpPr/>
              <p:nvPr/>
            </p:nvSpPr>
            <p:spPr>
              <a:xfrm>
                <a:off x="5913120" y="2116127"/>
                <a:ext cx="3921760" cy="461665"/>
              </a:xfrm>
              <a:prstGeom prst="roundRect">
                <a:avLst/>
              </a:prstGeom>
              <a:solidFill>
                <a:srgbClr val="FFE0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72F489-48E6-46B0-819C-A84EB610F599}"/>
                  </a:ext>
                </a:extLst>
              </p:cNvPr>
              <p:cNvSpPr txBox="1"/>
              <p:nvPr/>
            </p:nvSpPr>
            <p:spPr>
              <a:xfrm>
                <a:off x="5577840" y="2100887"/>
                <a:ext cx="4074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(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음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.. 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교수님이 팬들을 모집하고 </a:t>
                </a:r>
                <a:r>
                  <a:rPr lang="ko-KR" altLang="en-US" sz="2400" dirty="0" err="1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계시군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…)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1A1C75-D63F-4B80-BE98-B883C8CB7292}"/>
                  </a:ext>
                </a:extLst>
              </p:cNvPr>
              <p:cNvSpPr txBox="1"/>
              <p:nvPr/>
            </p:nvSpPr>
            <p:spPr>
              <a:xfrm>
                <a:off x="9987280" y="2100886"/>
                <a:ext cx="14061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나 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(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 팬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)</a:t>
                </a:r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DE36CA-2EF6-48DB-A751-F46B01F1D82A}"/>
              </a:ext>
            </a:extLst>
          </p:cNvPr>
          <p:cNvSpPr txBox="1"/>
          <p:nvPr/>
        </p:nvSpPr>
        <p:spPr>
          <a:xfrm>
            <a:off x="2815294" y="4366206"/>
            <a:ext cx="656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교수님의 팬이라면 당연히 신청하는 게 맞지만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772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CC49D8-AB71-40A4-AD37-5150306E4C4F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01A373-9E1A-4032-93EB-35B695F17639}"/>
              </a:ext>
            </a:extLst>
          </p:cNvPr>
          <p:cNvGrpSpPr/>
          <p:nvPr/>
        </p:nvGrpSpPr>
        <p:grpSpPr>
          <a:xfrm>
            <a:off x="1637506" y="2276313"/>
            <a:ext cx="8916986" cy="1766887"/>
            <a:chOff x="1637506" y="1646393"/>
            <a:chExt cx="8916986" cy="17668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7CA219-8555-466D-B664-77C79CDDE3F5}"/>
                </a:ext>
              </a:extLst>
            </p:cNvPr>
            <p:cNvGrpSpPr/>
            <p:nvPr/>
          </p:nvGrpSpPr>
          <p:grpSpPr>
            <a:xfrm>
              <a:off x="1637506" y="1646393"/>
              <a:ext cx="8916986" cy="1766887"/>
              <a:chOff x="201613" y="2214562"/>
              <a:chExt cx="8916986" cy="1766887"/>
            </a:xfrm>
            <a:solidFill>
              <a:srgbClr val="CDF3FF"/>
            </a:solidFill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F9C6D44-81D4-44E7-8C2E-9727CCB59C1C}"/>
                  </a:ext>
                </a:extLst>
              </p:cNvPr>
              <p:cNvSpPr/>
              <p:nvPr/>
            </p:nvSpPr>
            <p:spPr>
              <a:xfrm>
                <a:off x="2016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BCEA08-90F6-4649-9AE4-CABD3EAEB0E5}"/>
                  </a:ext>
                </a:extLst>
              </p:cNvPr>
              <p:cNvSpPr/>
              <p:nvPr/>
            </p:nvSpPr>
            <p:spPr>
              <a:xfrm>
                <a:off x="3776663" y="2214563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F271591-AE24-4A38-9F8B-157AEDF12B3E}"/>
                  </a:ext>
                </a:extLst>
              </p:cNvPr>
              <p:cNvSpPr/>
              <p:nvPr/>
            </p:nvSpPr>
            <p:spPr>
              <a:xfrm>
                <a:off x="73517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2AA77-E19D-4837-84C7-628A295EDB58}"/>
                </a:ext>
              </a:extLst>
            </p:cNvPr>
            <p:cNvSpPr txBox="1"/>
            <p:nvPr/>
          </p:nvSpPr>
          <p:spPr>
            <a:xfrm>
              <a:off x="1789819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전공 심화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852AAA-4A95-450E-82C3-A7DAB2774BF7}"/>
                </a:ext>
              </a:extLst>
            </p:cNvPr>
            <p:cNvSpPr txBox="1"/>
            <p:nvPr/>
          </p:nvSpPr>
          <p:spPr>
            <a:xfrm>
              <a:off x="5364870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복수 전공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25FF2-232B-4F5E-8200-C09FFF68CF03}"/>
                </a:ext>
              </a:extLst>
            </p:cNvPr>
            <p:cNvSpPr txBox="1"/>
            <p:nvPr/>
          </p:nvSpPr>
          <p:spPr>
            <a:xfrm>
              <a:off x="9136851" y="2299005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부전공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BB0965-F4F2-4917-908D-AEEC3833663A}"/>
              </a:ext>
            </a:extLst>
          </p:cNvPr>
          <p:cNvSpPr txBox="1"/>
          <p:nvPr/>
        </p:nvSpPr>
        <p:spPr>
          <a:xfrm rot="485749">
            <a:off x="228361" y="1391997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15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학번 부터 셋 중 하나 선택하세요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6AA-6C87-417B-AA80-C47525B4130B}"/>
              </a:ext>
            </a:extLst>
          </p:cNvPr>
          <p:cNvCxnSpPr>
            <a:cxnSpLocks/>
          </p:cNvCxnSpPr>
          <p:nvPr/>
        </p:nvCxnSpPr>
        <p:spPr>
          <a:xfrm flipV="1">
            <a:off x="127000" y="883443"/>
            <a:ext cx="721360" cy="397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4BD9E5-EF64-4209-A48B-AC4F799389D9}"/>
              </a:ext>
            </a:extLst>
          </p:cNvPr>
          <p:cNvCxnSpPr>
            <a:cxnSpLocks/>
          </p:cNvCxnSpPr>
          <p:nvPr/>
        </p:nvCxnSpPr>
        <p:spPr>
          <a:xfrm>
            <a:off x="127000" y="1553719"/>
            <a:ext cx="721360" cy="402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E37185-13C3-4B14-8C25-55D50B421844}"/>
              </a:ext>
            </a:extLst>
          </p:cNvPr>
          <p:cNvSpPr txBox="1"/>
          <p:nvPr/>
        </p:nvSpPr>
        <p:spPr>
          <a:xfrm>
            <a:off x="916984" y="4326479"/>
            <a:ext cx="320792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본전공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수업만 들어야함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전공을 깊이 있게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C28CA-28F5-4254-ACA1-AAD701E53003}"/>
              </a:ext>
            </a:extLst>
          </p:cNvPr>
          <p:cNvSpPr txBox="1"/>
          <p:nvPr/>
        </p:nvSpPr>
        <p:spPr>
          <a:xfrm>
            <a:off x="4488028" y="4326479"/>
            <a:ext cx="321594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헤르미온느처럼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살 수 있음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힘들지만 해내면 학위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12A0D-333F-4930-97CA-01FD3E1EA385}"/>
              </a:ext>
            </a:extLst>
          </p:cNvPr>
          <p:cNvSpPr txBox="1"/>
          <p:nvPr/>
        </p:nvSpPr>
        <p:spPr>
          <a:xfrm>
            <a:off x="7997360" y="4326479"/>
            <a:ext cx="335540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복전보단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널널하게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다닐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학위는 안 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81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AF2C1-ADAB-4B53-9F1B-A11513F7429F}"/>
              </a:ext>
            </a:extLst>
          </p:cNvPr>
          <p:cNvSpPr txBox="1"/>
          <p:nvPr/>
        </p:nvSpPr>
        <p:spPr>
          <a:xfrm>
            <a:off x="278606" y="2748290"/>
            <a:ext cx="11634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연구실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에서의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간 저의 </a:t>
            </a:r>
            <a:r>
              <a:rPr lang="ko-KR" altLang="en-US" sz="40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경험담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들려드리려고 해요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8E8415-52DA-4EAA-B14E-CDCDF73A452A}"/>
              </a:ext>
            </a:extLst>
          </p:cNvPr>
          <p:cNvCxnSpPr>
            <a:cxnSpLocks/>
          </p:cNvCxnSpPr>
          <p:nvPr/>
        </p:nvCxnSpPr>
        <p:spPr>
          <a:xfrm>
            <a:off x="5953125" y="2757657"/>
            <a:ext cx="1800225" cy="456545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371133-7E71-4F53-9355-57F36837EF42}"/>
              </a:ext>
            </a:extLst>
          </p:cNvPr>
          <p:cNvCxnSpPr>
            <a:cxnSpLocks/>
          </p:cNvCxnSpPr>
          <p:nvPr/>
        </p:nvCxnSpPr>
        <p:spPr>
          <a:xfrm flipV="1">
            <a:off x="5953125" y="2750432"/>
            <a:ext cx="1800225" cy="470996"/>
          </a:xfrm>
          <a:prstGeom prst="line">
            <a:avLst/>
          </a:prstGeom>
          <a:ln w="5715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13E38A-024D-4467-BE39-B2AF7998378F}"/>
              </a:ext>
            </a:extLst>
          </p:cNvPr>
          <p:cNvSpPr txBox="1"/>
          <p:nvPr/>
        </p:nvSpPr>
        <p:spPr>
          <a:xfrm>
            <a:off x="5953125" y="2258408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B9F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전공자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3E506-3B4B-423D-AC06-171818B6601E}"/>
              </a:ext>
            </a:extLst>
          </p:cNvPr>
          <p:cNvSpPr txBox="1"/>
          <p:nvPr/>
        </p:nvSpPr>
        <p:spPr>
          <a:xfrm rot="945775">
            <a:off x="2995472" y="4094440"/>
            <a:ext cx="67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r>
              <a:rPr lang="el-GR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α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86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CC49D8-AB71-40A4-AD37-5150306E4C4F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01A373-9E1A-4032-93EB-35B695F17639}"/>
              </a:ext>
            </a:extLst>
          </p:cNvPr>
          <p:cNvGrpSpPr/>
          <p:nvPr/>
        </p:nvGrpSpPr>
        <p:grpSpPr>
          <a:xfrm>
            <a:off x="1637506" y="2276313"/>
            <a:ext cx="8916986" cy="1766887"/>
            <a:chOff x="1637506" y="1646393"/>
            <a:chExt cx="8916986" cy="17668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7CA219-8555-466D-B664-77C79CDDE3F5}"/>
                </a:ext>
              </a:extLst>
            </p:cNvPr>
            <p:cNvGrpSpPr/>
            <p:nvPr/>
          </p:nvGrpSpPr>
          <p:grpSpPr>
            <a:xfrm>
              <a:off x="1637506" y="1646393"/>
              <a:ext cx="8916986" cy="1766887"/>
              <a:chOff x="201613" y="2214562"/>
              <a:chExt cx="8916986" cy="1766887"/>
            </a:xfrm>
            <a:solidFill>
              <a:srgbClr val="CDF3FF"/>
            </a:solidFill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F9C6D44-81D4-44E7-8C2E-9727CCB59C1C}"/>
                  </a:ext>
                </a:extLst>
              </p:cNvPr>
              <p:cNvSpPr/>
              <p:nvPr/>
            </p:nvSpPr>
            <p:spPr>
              <a:xfrm>
                <a:off x="2016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BCEA08-90F6-4649-9AE4-CABD3EAEB0E5}"/>
                  </a:ext>
                </a:extLst>
              </p:cNvPr>
              <p:cNvSpPr/>
              <p:nvPr/>
            </p:nvSpPr>
            <p:spPr>
              <a:xfrm>
                <a:off x="3776663" y="2214563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F271591-AE24-4A38-9F8B-157AEDF12B3E}"/>
                  </a:ext>
                </a:extLst>
              </p:cNvPr>
              <p:cNvSpPr/>
              <p:nvPr/>
            </p:nvSpPr>
            <p:spPr>
              <a:xfrm>
                <a:off x="73517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2AA77-E19D-4837-84C7-628A295EDB58}"/>
                </a:ext>
              </a:extLst>
            </p:cNvPr>
            <p:cNvSpPr txBox="1"/>
            <p:nvPr/>
          </p:nvSpPr>
          <p:spPr>
            <a:xfrm>
              <a:off x="1789819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전공 심화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852AAA-4A95-450E-82C3-A7DAB2774BF7}"/>
                </a:ext>
              </a:extLst>
            </p:cNvPr>
            <p:cNvSpPr txBox="1"/>
            <p:nvPr/>
          </p:nvSpPr>
          <p:spPr>
            <a:xfrm>
              <a:off x="5364870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복수 전공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25FF2-232B-4F5E-8200-C09FFF68CF03}"/>
                </a:ext>
              </a:extLst>
            </p:cNvPr>
            <p:cNvSpPr txBox="1"/>
            <p:nvPr/>
          </p:nvSpPr>
          <p:spPr>
            <a:xfrm>
              <a:off x="9136851" y="2299005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부전공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BB0965-F4F2-4917-908D-AEEC3833663A}"/>
              </a:ext>
            </a:extLst>
          </p:cNvPr>
          <p:cNvSpPr txBox="1"/>
          <p:nvPr/>
        </p:nvSpPr>
        <p:spPr>
          <a:xfrm rot="485749">
            <a:off x="228361" y="1391997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15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학번 부터 셋 중 하나 선택하세요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6AA-6C87-417B-AA80-C47525B4130B}"/>
              </a:ext>
            </a:extLst>
          </p:cNvPr>
          <p:cNvCxnSpPr>
            <a:cxnSpLocks/>
          </p:cNvCxnSpPr>
          <p:nvPr/>
        </p:nvCxnSpPr>
        <p:spPr>
          <a:xfrm flipV="1">
            <a:off x="127000" y="883443"/>
            <a:ext cx="721360" cy="397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4BD9E5-EF64-4209-A48B-AC4F799389D9}"/>
              </a:ext>
            </a:extLst>
          </p:cNvPr>
          <p:cNvCxnSpPr>
            <a:cxnSpLocks/>
          </p:cNvCxnSpPr>
          <p:nvPr/>
        </p:nvCxnSpPr>
        <p:spPr>
          <a:xfrm>
            <a:off x="127000" y="1553719"/>
            <a:ext cx="721360" cy="402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E37185-13C3-4B14-8C25-55D50B421844}"/>
              </a:ext>
            </a:extLst>
          </p:cNvPr>
          <p:cNvSpPr txBox="1"/>
          <p:nvPr/>
        </p:nvSpPr>
        <p:spPr>
          <a:xfrm>
            <a:off x="916984" y="4326479"/>
            <a:ext cx="320792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본전공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수업만 들어야함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전공을 깊이 있게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C28CA-28F5-4254-ACA1-AAD701E53003}"/>
              </a:ext>
            </a:extLst>
          </p:cNvPr>
          <p:cNvSpPr txBox="1"/>
          <p:nvPr/>
        </p:nvSpPr>
        <p:spPr>
          <a:xfrm>
            <a:off x="4488028" y="4326479"/>
            <a:ext cx="321594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헤르미온느처럼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살 수 있음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힘들지만 해내면 학위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12A0D-333F-4930-97CA-01FD3E1EA385}"/>
              </a:ext>
            </a:extLst>
          </p:cNvPr>
          <p:cNvSpPr txBox="1"/>
          <p:nvPr/>
        </p:nvSpPr>
        <p:spPr>
          <a:xfrm>
            <a:off x="7997360" y="4326479"/>
            <a:ext cx="335540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복전보단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널널하게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다닐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학위는 안 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E0E553-2095-459A-9B4F-967C21AEA201}"/>
              </a:ext>
            </a:extLst>
          </p:cNvPr>
          <p:cNvSpPr/>
          <p:nvPr/>
        </p:nvSpPr>
        <p:spPr>
          <a:xfrm>
            <a:off x="798136" y="2100074"/>
            <a:ext cx="3396504" cy="38862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E17F-20A6-4C1C-B095-8300D476C3AB}"/>
              </a:ext>
            </a:extLst>
          </p:cNvPr>
          <p:cNvSpPr txBox="1"/>
          <p:nvPr/>
        </p:nvSpPr>
        <p:spPr>
          <a:xfrm rot="20552333">
            <a:off x="1313602" y="3351116"/>
            <a:ext cx="2237776" cy="523220"/>
          </a:xfrm>
          <a:prstGeom prst="rect">
            <a:avLst/>
          </a:prstGeom>
          <a:solidFill>
            <a:srgbClr val="FF4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전공은 안 맞아</a:t>
            </a:r>
            <a:r>
              <a:rPr lang="en-US" altLang="ko-KR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8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51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CC49D8-AB71-40A4-AD37-5150306E4C4F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01A373-9E1A-4032-93EB-35B695F17639}"/>
              </a:ext>
            </a:extLst>
          </p:cNvPr>
          <p:cNvGrpSpPr/>
          <p:nvPr/>
        </p:nvGrpSpPr>
        <p:grpSpPr>
          <a:xfrm>
            <a:off x="1637506" y="2276313"/>
            <a:ext cx="8916986" cy="1766887"/>
            <a:chOff x="1637506" y="1646393"/>
            <a:chExt cx="8916986" cy="17668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7CA219-8555-466D-B664-77C79CDDE3F5}"/>
                </a:ext>
              </a:extLst>
            </p:cNvPr>
            <p:cNvGrpSpPr/>
            <p:nvPr/>
          </p:nvGrpSpPr>
          <p:grpSpPr>
            <a:xfrm>
              <a:off x="1637506" y="1646393"/>
              <a:ext cx="8916986" cy="1766887"/>
              <a:chOff x="201613" y="2214562"/>
              <a:chExt cx="8916986" cy="1766887"/>
            </a:xfrm>
            <a:solidFill>
              <a:srgbClr val="CDF3FF"/>
            </a:solidFill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F9C6D44-81D4-44E7-8C2E-9727CCB59C1C}"/>
                  </a:ext>
                </a:extLst>
              </p:cNvPr>
              <p:cNvSpPr/>
              <p:nvPr/>
            </p:nvSpPr>
            <p:spPr>
              <a:xfrm>
                <a:off x="2016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BCEA08-90F6-4649-9AE4-CABD3EAEB0E5}"/>
                  </a:ext>
                </a:extLst>
              </p:cNvPr>
              <p:cNvSpPr/>
              <p:nvPr/>
            </p:nvSpPr>
            <p:spPr>
              <a:xfrm>
                <a:off x="3776663" y="2214563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F271591-AE24-4A38-9F8B-157AEDF12B3E}"/>
                  </a:ext>
                </a:extLst>
              </p:cNvPr>
              <p:cNvSpPr/>
              <p:nvPr/>
            </p:nvSpPr>
            <p:spPr>
              <a:xfrm>
                <a:off x="73517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2AA77-E19D-4837-84C7-628A295EDB58}"/>
                </a:ext>
              </a:extLst>
            </p:cNvPr>
            <p:cNvSpPr txBox="1"/>
            <p:nvPr/>
          </p:nvSpPr>
          <p:spPr>
            <a:xfrm>
              <a:off x="1789819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전공 심화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852AAA-4A95-450E-82C3-A7DAB2774BF7}"/>
                </a:ext>
              </a:extLst>
            </p:cNvPr>
            <p:cNvSpPr txBox="1"/>
            <p:nvPr/>
          </p:nvSpPr>
          <p:spPr>
            <a:xfrm>
              <a:off x="5364870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복수 전공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25FF2-232B-4F5E-8200-C09FFF68CF03}"/>
                </a:ext>
              </a:extLst>
            </p:cNvPr>
            <p:cNvSpPr txBox="1"/>
            <p:nvPr/>
          </p:nvSpPr>
          <p:spPr>
            <a:xfrm>
              <a:off x="9136851" y="2299005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부전공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BB0965-F4F2-4917-908D-AEEC3833663A}"/>
              </a:ext>
            </a:extLst>
          </p:cNvPr>
          <p:cNvSpPr txBox="1"/>
          <p:nvPr/>
        </p:nvSpPr>
        <p:spPr>
          <a:xfrm rot="485749">
            <a:off x="228361" y="1391997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15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학번 부터 셋 중 하나 선택하세요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6AA-6C87-417B-AA80-C47525B4130B}"/>
              </a:ext>
            </a:extLst>
          </p:cNvPr>
          <p:cNvCxnSpPr>
            <a:cxnSpLocks/>
          </p:cNvCxnSpPr>
          <p:nvPr/>
        </p:nvCxnSpPr>
        <p:spPr>
          <a:xfrm flipV="1">
            <a:off x="127000" y="883443"/>
            <a:ext cx="721360" cy="397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4BD9E5-EF64-4209-A48B-AC4F799389D9}"/>
              </a:ext>
            </a:extLst>
          </p:cNvPr>
          <p:cNvCxnSpPr>
            <a:cxnSpLocks/>
          </p:cNvCxnSpPr>
          <p:nvPr/>
        </p:nvCxnSpPr>
        <p:spPr>
          <a:xfrm>
            <a:off x="127000" y="1553719"/>
            <a:ext cx="721360" cy="402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E37185-13C3-4B14-8C25-55D50B421844}"/>
              </a:ext>
            </a:extLst>
          </p:cNvPr>
          <p:cNvSpPr txBox="1"/>
          <p:nvPr/>
        </p:nvSpPr>
        <p:spPr>
          <a:xfrm>
            <a:off x="916984" y="4326479"/>
            <a:ext cx="320792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본전공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수업만 들어야함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전공을 깊이 있게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C28CA-28F5-4254-ACA1-AAD701E53003}"/>
              </a:ext>
            </a:extLst>
          </p:cNvPr>
          <p:cNvSpPr txBox="1"/>
          <p:nvPr/>
        </p:nvSpPr>
        <p:spPr>
          <a:xfrm>
            <a:off x="4488028" y="4326479"/>
            <a:ext cx="321594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헤르미온느처럼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살 수 있음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힘들지만 해내면 학위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12A0D-333F-4930-97CA-01FD3E1EA385}"/>
              </a:ext>
            </a:extLst>
          </p:cNvPr>
          <p:cNvSpPr txBox="1"/>
          <p:nvPr/>
        </p:nvSpPr>
        <p:spPr>
          <a:xfrm>
            <a:off x="7997360" y="4326479"/>
            <a:ext cx="335540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복전보단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널널하게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다닐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학위는 안 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E0E553-2095-459A-9B4F-967C21AEA201}"/>
              </a:ext>
            </a:extLst>
          </p:cNvPr>
          <p:cNvSpPr/>
          <p:nvPr/>
        </p:nvSpPr>
        <p:spPr>
          <a:xfrm>
            <a:off x="839234" y="2088308"/>
            <a:ext cx="3396504" cy="38862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E17F-20A6-4C1C-B095-8300D476C3AB}"/>
              </a:ext>
            </a:extLst>
          </p:cNvPr>
          <p:cNvSpPr txBox="1"/>
          <p:nvPr/>
        </p:nvSpPr>
        <p:spPr>
          <a:xfrm rot="20552333">
            <a:off x="1313602" y="3351116"/>
            <a:ext cx="2237776" cy="523220"/>
          </a:xfrm>
          <a:prstGeom prst="rect">
            <a:avLst/>
          </a:prstGeom>
          <a:solidFill>
            <a:srgbClr val="FF4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전공은 안 맞아</a:t>
            </a:r>
            <a:r>
              <a:rPr lang="en-US" altLang="ko-KR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8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993F0-E025-43FE-9D42-47BE2E8B5101}"/>
              </a:ext>
            </a:extLst>
          </p:cNvPr>
          <p:cNvSpPr/>
          <p:nvPr/>
        </p:nvSpPr>
        <p:spPr>
          <a:xfrm>
            <a:off x="7956260" y="2033156"/>
            <a:ext cx="3396504" cy="38862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774DD-BF9C-4741-B123-3B026FDEBBFF}"/>
              </a:ext>
            </a:extLst>
          </p:cNvPr>
          <p:cNvSpPr txBox="1"/>
          <p:nvPr/>
        </p:nvSpPr>
        <p:spPr>
          <a:xfrm rot="20552333">
            <a:off x="8612477" y="3152631"/>
            <a:ext cx="2432041" cy="523220"/>
          </a:xfrm>
          <a:prstGeom prst="rect">
            <a:avLst/>
          </a:prstGeom>
          <a:solidFill>
            <a:srgbClr val="FF4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힘든데 학위 안나와</a:t>
            </a:r>
          </a:p>
        </p:txBody>
      </p:sp>
    </p:spTree>
    <p:extLst>
      <p:ext uri="{BB962C8B-B14F-4D97-AF65-F5344CB8AC3E}">
        <p14:creationId xmlns:p14="http://schemas.microsoft.com/office/powerpoint/2010/main" val="2445107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사람, 여자이(가) 표시된 사진&#10;&#10;자동 생성된 설명">
            <a:extLst>
              <a:ext uri="{FF2B5EF4-FFF2-40B4-BE49-F238E27FC236}">
                <a16:creationId xmlns:a16="http://schemas.microsoft.com/office/drawing/2014/main" id="{80750F69-8053-4FA1-BE3A-54ADCFA82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539">
            <a:off x="6200932" y="1612800"/>
            <a:ext cx="1072651" cy="1450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CC49D8-AB71-40A4-AD37-5150306E4C4F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01A373-9E1A-4032-93EB-35B695F17639}"/>
              </a:ext>
            </a:extLst>
          </p:cNvPr>
          <p:cNvGrpSpPr/>
          <p:nvPr/>
        </p:nvGrpSpPr>
        <p:grpSpPr>
          <a:xfrm>
            <a:off x="1637506" y="2276313"/>
            <a:ext cx="8916986" cy="1766887"/>
            <a:chOff x="1637506" y="1646393"/>
            <a:chExt cx="8916986" cy="17668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7CA219-8555-466D-B664-77C79CDDE3F5}"/>
                </a:ext>
              </a:extLst>
            </p:cNvPr>
            <p:cNvGrpSpPr/>
            <p:nvPr/>
          </p:nvGrpSpPr>
          <p:grpSpPr>
            <a:xfrm>
              <a:off x="1637506" y="1646393"/>
              <a:ext cx="8916986" cy="1766887"/>
              <a:chOff x="201613" y="2214562"/>
              <a:chExt cx="8916986" cy="1766887"/>
            </a:xfrm>
            <a:solidFill>
              <a:srgbClr val="CDF3FF"/>
            </a:solidFill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F9C6D44-81D4-44E7-8C2E-9727CCB59C1C}"/>
                  </a:ext>
                </a:extLst>
              </p:cNvPr>
              <p:cNvSpPr/>
              <p:nvPr/>
            </p:nvSpPr>
            <p:spPr>
              <a:xfrm>
                <a:off x="2016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BCEA08-90F6-4649-9AE4-CABD3EAEB0E5}"/>
                  </a:ext>
                </a:extLst>
              </p:cNvPr>
              <p:cNvSpPr/>
              <p:nvPr/>
            </p:nvSpPr>
            <p:spPr>
              <a:xfrm>
                <a:off x="3776663" y="2214563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F271591-AE24-4A38-9F8B-157AEDF12B3E}"/>
                  </a:ext>
                </a:extLst>
              </p:cNvPr>
              <p:cNvSpPr/>
              <p:nvPr/>
            </p:nvSpPr>
            <p:spPr>
              <a:xfrm>
                <a:off x="7351713" y="2214562"/>
                <a:ext cx="1766886" cy="1766886"/>
              </a:xfrm>
              <a:prstGeom prst="ellipse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2AA77-E19D-4837-84C7-628A295EDB58}"/>
                </a:ext>
              </a:extLst>
            </p:cNvPr>
            <p:cNvSpPr txBox="1"/>
            <p:nvPr/>
          </p:nvSpPr>
          <p:spPr>
            <a:xfrm>
              <a:off x="1789819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전공 심화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852AAA-4A95-450E-82C3-A7DAB2774BF7}"/>
                </a:ext>
              </a:extLst>
            </p:cNvPr>
            <p:cNvSpPr txBox="1"/>
            <p:nvPr/>
          </p:nvSpPr>
          <p:spPr>
            <a:xfrm>
              <a:off x="5364870" y="2299005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복수 전공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25FF2-232B-4F5E-8200-C09FFF68CF03}"/>
                </a:ext>
              </a:extLst>
            </p:cNvPr>
            <p:cNvSpPr txBox="1"/>
            <p:nvPr/>
          </p:nvSpPr>
          <p:spPr>
            <a:xfrm>
              <a:off x="9136851" y="2299005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부전공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BB0965-F4F2-4917-908D-AEEC3833663A}"/>
              </a:ext>
            </a:extLst>
          </p:cNvPr>
          <p:cNvSpPr txBox="1"/>
          <p:nvPr/>
        </p:nvSpPr>
        <p:spPr>
          <a:xfrm rot="485749">
            <a:off x="228361" y="1391997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15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학번 부터 셋 중 하나 선택하세요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6AA-6C87-417B-AA80-C47525B4130B}"/>
              </a:ext>
            </a:extLst>
          </p:cNvPr>
          <p:cNvCxnSpPr>
            <a:cxnSpLocks/>
          </p:cNvCxnSpPr>
          <p:nvPr/>
        </p:nvCxnSpPr>
        <p:spPr>
          <a:xfrm flipV="1">
            <a:off x="127000" y="883443"/>
            <a:ext cx="721360" cy="397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4BD9E5-EF64-4209-A48B-AC4F799389D9}"/>
              </a:ext>
            </a:extLst>
          </p:cNvPr>
          <p:cNvCxnSpPr>
            <a:cxnSpLocks/>
          </p:cNvCxnSpPr>
          <p:nvPr/>
        </p:nvCxnSpPr>
        <p:spPr>
          <a:xfrm>
            <a:off x="127000" y="1553719"/>
            <a:ext cx="721360" cy="4029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E37185-13C3-4B14-8C25-55D50B421844}"/>
              </a:ext>
            </a:extLst>
          </p:cNvPr>
          <p:cNvSpPr txBox="1"/>
          <p:nvPr/>
        </p:nvSpPr>
        <p:spPr>
          <a:xfrm>
            <a:off x="916984" y="4326479"/>
            <a:ext cx="320792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본전공만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학점 들어야함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전공을 깊이 있게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C28CA-28F5-4254-ACA1-AAD701E53003}"/>
              </a:ext>
            </a:extLst>
          </p:cNvPr>
          <p:cNvSpPr txBox="1"/>
          <p:nvPr/>
        </p:nvSpPr>
        <p:spPr>
          <a:xfrm>
            <a:off x="4488028" y="4326479"/>
            <a:ext cx="321594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헤르미온느처럼</a:t>
            </a:r>
            <a:r>
              <a:rPr lang="ko-KR" altLang="en-US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살 수 있음</a:t>
            </a:r>
            <a:endParaRPr lang="en-US" altLang="ko-KR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힘들지만 해내면 학위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12A0D-333F-4930-97CA-01FD3E1EA385}"/>
              </a:ext>
            </a:extLst>
          </p:cNvPr>
          <p:cNvSpPr txBox="1"/>
          <p:nvPr/>
        </p:nvSpPr>
        <p:spPr>
          <a:xfrm>
            <a:off x="7997360" y="4326479"/>
            <a:ext cx="335540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타과 전공도 배울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복전보단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널널하게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다닐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학위는 안 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E0E553-2095-459A-9B4F-967C21AEA201}"/>
              </a:ext>
            </a:extLst>
          </p:cNvPr>
          <p:cNvSpPr/>
          <p:nvPr/>
        </p:nvSpPr>
        <p:spPr>
          <a:xfrm>
            <a:off x="839234" y="2088308"/>
            <a:ext cx="3396504" cy="38862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E17F-20A6-4C1C-B095-8300D476C3AB}"/>
              </a:ext>
            </a:extLst>
          </p:cNvPr>
          <p:cNvSpPr txBox="1"/>
          <p:nvPr/>
        </p:nvSpPr>
        <p:spPr>
          <a:xfrm rot="20552333">
            <a:off x="1313602" y="3351116"/>
            <a:ext cx="2237776" cy="523220"/>
          </a:xfrm>
          <a:prstGeom prst="rect">
            <a:avLst/>
          </a:prstGeom>
          <a:solidFill>
            <a:srgbClr val="FF4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전공은 안 맞아</a:t>
            </a:r>
            <a:r>
              <a:rPr lang="en-US" altLang="ko-KR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8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993F0-E025-43FE-9D42-47BE2E8B5101}"/>
              </a:ext>
            </a:extLst>
          </p:cNvPr>
          <p:cNvSpPr/>
          <p:nvPr/>
        </p:nvSpPr>
        <p:spPr>
          <a:xfrm>
            <a:off x="7956260" y="2033156"/>
            <a:ext cx="3396504" cy="38862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774DD-BF9C-4741-B123-3B026FDEBBFF}"/>
              </a:ext>
            </a:extLst>
          </p:cNvPr>
          <p:cNvSpPr txBox="1"/>
          <p:nvPr/>
        </p:nvSpPr>
        <p:spPr>
          <a:xfrm rot="20552333">
            <a:off x="8612477" y="3152631"/>
            <a:ext cx="2432041" cy="523220"/>
          </a:xfrm>
          <a:prstGeom prst="rect">
            <a:avLst/>
          </a:prstGeom>
          <a:solidFill>
            <a:srgbClr val="FF47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힘든데 학위 안나와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776AF-3C35-40E0-A5C6-1E4490CEB519}"/>
              </a:ext>
            </a:extLst>
          </p:cNvPr>
          <p:cNvSpPr txBox="1"/>
          <p:nvPr/>
        </p:nvSpPr>
        <p:spPr>
          <a:xfrm rot="1184387">
            <a:off x="7054881" y="184849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어서 와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4F5E3-1124-4239-A0EF-734622ACD4E1}"/>
              </a:ext>
            </a:extLst>
          </p:cNvPr>
          <p:cNvSpPr txBox="1"/>
          <p:nvPr/>
        </p:nvSpPr>
        <p:spPr>
          <a:xfrm rot="21227376">
            <a:off x="5434533" y="247405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화학 공학으로</a:t>
            </a:r>
          </a:p>
        </p:txBody>
      </p:sp>
    </p:spTree>
    <p:extLst>
      <p:ext uri="{BB962C8B-B14F-4D97-AF65-F5344CB8AC3E}">
        <p14:creationId xmlns:p14="http://schemas.microsoft.com/office/powerpoint/2010/main" val="1732000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닥, 사람, 실내, 건물이(가) 표시된 사진&#10;&#10;자동 생성된 설명">
            <a:extLst>
              <a:ext uri="{FF2B5EF4-FFF2-40B4-BE49-F238E27FC236}">
                <a16:creationId xmlns:a16="http://schemas.microsoft.com/office/drawing/2014/main" id="{E6F0EE2C-DAC1-422D-A285-23A3BF2C2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" r="15556" b="-3264"/>
          <a:stretch/>
        </p:blipFill>
        <p:spPr>
          <a:xfrm>
            <a:off x="4045505" y="1079648"/>
            <a:ext cx="4100989" cy="30929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4521E-B55D-411D-B31C-4A34B0EA132A}"/>
              </a:ext>
            </a:extLst>
          </p:cNvPr>
          <p:cNvSpPr txBox="1"/>
          <p:nvPr/>
        </p:nvSpPr>
        <p:spPr>
          <a:xfrm>
            <a:off x="3672099" y="4257040"/>
            <a:ext cx="4847802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오예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화공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주변에선 연관도 없는 전공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공학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개 하는 거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가능하냐며 우려했지만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0B04DF-94A1-4B1C-A1C0-BB8033EA1D22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55762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C33969-560D-4E30-A0F5-2E62197CD0E1}"/>
              </a:ext>
            </a:extLst>
          </p:cNvPr>
          <p:cNvGrpSpPr/>
          <p:nvPr/>
        </p:nvGrpSpPr>
        <p:grpSpPr>
          <a:xfrm>
            <a:off x="4184721" y="822960"/>
            <a:ext cx="3822557" cy="2971800"/>
            <a:chOff x="4184721" y="605790"/>
            <a:chExt cx="3822557" cy="2971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1B3C35-F003-47CF-BE0B-E37581456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07" b="15470"/>
            <a:stretch/>
          </p:blipFill>
          <p:spPr>
            <a:xfrm>
              <a:off x="4184721" y="605790"/>
              <a:ext cx="3822557" cy="297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4E7301-7081-4652-9CEB-478A9953394B}"/>
                </a:ext>
              </a:extLst>
            </p:cNvPr>
            <p:cNvSpPr/>
            <p:nvPr/>
          </p:nvSpPr>
          <p:spPr>
            <a:xfrm>
              <a:off x="5612130" y="3228975"/>
              <a:ext cx="10287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E78CD5-B814-4538-818A-617670EA2F89}"/>
              </a:ext>
            </a:extLst>
          </p:cNvPr>
          <p:cNvSpPr txBox="1"/>
          <p:nvPr/>
        </p:nvSpPr>
        <p:spPr>
          <a:xfrm>
            <a:off x="3349895" y="4288383"/>
            <a:ext cx="549220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암튼 게으른 자는 정신 승리하며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여름방학 코딩교실을 신청하지 않았어요</a:t>
            </a:r>
          </a:p>
        </p:txBody>
      </p:sp>
    </p:spTree>
    <p:extLst>
      <p:ext uri="{BB962C8B-B14F-4D97-AF65-F5344CB8AC3E}">
        <p14:creationId xmlns:p14="http://schemas.microsoft.com/office/powerpoint/2010/main" val="3000622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F149D9-9EA6-4ABD-9695-4DA9B82C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05" y="788670"/>
            <a:ext cx="4949190" cy="3711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739CB3-82FA-41AC-80AB-65D208179795}"/>
              </a:ext>
            </a:extLst>
          </p:cNvPr>
          <p:cNvSpPr txBox="1"/>
          <p:nvPr/>
        </p:nvSpPr>
        <p:spPr>
          <a:xfrm>
            <a:off x="3928595" y="4952369"/>
            <a:ext cx="433484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학년을 마치고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학년으로 승급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 다시 수강신청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777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8C98A09-5DCB-4CB3-AAD4-71FD9FAE062B}"/>
              </a:ext>
            </a:extLst>
          </p:cNvPr>
          <p:cNvSpPr txBox="1"/>
          <p:nvPr/>
        </p:nvSpPr>
        <p:spPr>
          <a:xfrm>
            <a:off x="3295394" y="3336559"/>
            <a:ext cx="5601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교수님의 팬이라면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 수업은 </a:t>
            </a:r>
            <a:r>
              <a:rPr lang="ko-KR" altLang="en-US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</a:t>
            </a:r>
            <a:r>
              <a:rPr lang="en-US" altLang="ko-KR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들어야 하는 것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6C523-7D0E-44F5-8377-436DBC6A99A4}"/>
              </a:ext>
            </a:extLst>
          </p:cNvPr>
          <p:cNvSpPr txBox="1"/>
          <p:nvPr/>
        </p:nvSpPr>
        <p:spPr>
          <a:xfrm flipH="1">
            <a:off x="4010657" y="4666716"/>
            <a:ext cx="417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모든 불행은 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‘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무조건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에서 시작 되는 것이라는 게 학계의 정설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AB068B-5035-4BC2-BDE0-170927D56166}"/>
              </a:ext>
            </a:extLst>
          </p:cNvPr>
          <p:cNvGrpSpPr/>
          <p:nvPr/>
        </p:nvGrpSpPr>
        <p:grpSpPr>
          <a:xfrm>
            <a:off x="642357" y="1427138"/>
            <a:ext cx="10907281" cy="779091"/>
            <a:chOff x="642357" y="1427138"/>
            <a:chExt cx="10907281" cy="779091"/>
          </a:xfrm>
        </p:grpSpPr>
        <p:pic>
          <p:nvPicPr>
            <p:cNvPr id="13" name="그림 12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C951F889-ABEF-47C4-A0F8-C1C9D3DF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7" y="1427138"/>
              <a:ext cx="10907281" cy="77909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DF9C51-9C88-4738-B62E-02D4C4FE9452}"/>
                </a:ext>
              </a:extLst>
            </p:cNvPr>
            <p:cNvSpPr/>
            <p:nvPr/>
          </p:nvSpPr>
          <p:spPr>
            <a:xfrm>
              <a:off x="7561579" y="1913227"/>
              <a:ext cx="629921" cy="23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IDOL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407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A171CA-5115-40B9-92CC-BBB74BC7793F}"/>
              </a:ext>
            </a:extLst>
          </p:cNvPr>
          <p:cNvGrpSpPr/>
          <p:nvPr/>
        </p:nvGrpSpPr>
        <p:grpSpPr>
          <a:xfrm>
            <a:off x="642357" y="1427138"/>
            <a:ext cx="10907281" cy="779091"/>
            <a:chOff x="642357" y="1427138"/>
            <a:chExt cx="10907281" cy="779091"/>
          </a:xfrm>
        </p:grpSpPr>
        <p:pic>
          <p:nvPicPr>
            <p:cNvPr id="20" name="그림 19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223C4EB0-C8AD-480A-850C-53583AE1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7" y="1427138"/>
              <a:ext cx="10907281" cy="77909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C770EA-701D-44D2-866F-AF7AE930549D}"/>
                </a:ext>
              </a:extLst>
            </p:cNvPr>
            <p:cNvSpPr/>
            <p:nvPr/>
          </p:nvSpPr>
          <p:spPr>
            <a:xfrm>
              <a:off x="7561579" y="1913227"/>
              <a:ext cx="629921" cy="23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IDOL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6C0B94-BD7F-4C50-BDAC-57E3C2372880}"/>
              </a:ext>
            </a:extLst>
          </p:cNvPr>
          <p:cNvCxnSpPr>
            <a:cxnSpLocks/>
          </p:cNvCxnSpPr>
          <p:nvPr/>
        </p:nvCxnSpPr>
        <p:spPr>
          <a:xfrm>
            <a:off x="1930400" y="2151987"/>
            <a:ext cx="114808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EC0DB9-C447-49BD-95EF-44E9D98532F5}"/>
              </a:ext>
            </a:extLst>
          </p:cNvPr>
          <p:cNvSpPr txBox="1"/>
          <p:nvPr/>
        </p:nvSpPr>
        <p:spPr>
          <a:xfrm>
            <a:off x="2492289" y="4103811"/>
            <a:ext cx="720742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성적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(4.0/4.5)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학생들이 졸업하려면 필수로 들어야 하는 과목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B4A96-4C39-4DEE-814C-7B4BAA736678}"/>
              </a:ext>
            </a:extLst>
          </p:cNvPr>
          <p:cNvSpPr txBox="1"/>
          <p:nvPr/>
        </p:nvSpPr>
        <p:spPr>
          <a:xfrm>
            <a:off x="4613862" y="342900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Honors Class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042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EC0DB9-C447-49BD-95EF-44E9D98532F5}"/>
              </a:ext>
            </a:extLst>
          </p:cNvPr>
          <p:cNvSpPr txBox="1"/>
          <p:nvPr/>
        </p:nvSpPr>
        <p:spPr>
          <a:xfrm>
            <a:off x="2371262" y="4103811"/>
            <a:ext cx="7449475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성적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(4.0/4.5)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이상 학생들이 졸업하려면 필수로 들어야 하는 과목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잘하는 애들 비율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엄청 높음 </a:t>
            </a:r>
            <a:endParaRPr lang="en-US" altLang="ko-KR" sz="24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80%,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게다가 소수정원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..25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B4A96-4C39-4DEE-814C-7B4BAA736678}"/>
              </a:ext>
            </a:extLst>
          </p:cNvPr>
          <p:cNvSpPr txBox="1"/>
          <p:nvPr/>
        </p:nvSpPr>
        <p:spPr>
          <a:xfrm>
            <a:off x="4613862" y="342900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Honors Class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04AFC9-44BD-4016-8179-772B866CD1AB}"/>
              </a:ext>
            </a:extLst>
          </p:cNvPr>
          <p:cNvGrpSpPr/>
          <p:nvPr/>
        </p:nvGrpSpPr>
        <p:grpSpPr>
          <a:xfrm>
            <a:off x="642357" y="1427138"/>
            <a:ext cx="10907281" cy="779091"/>
            <a:chOff x="642357" y="1427138"/>
            <a:chExt cx="10907281" cy="779091"/>
          </a:xfrm>
        </p:grpSpPr>
        <p:pic>
          <p:nvPicPr>
            <p:cNvPr id="9" name="그림 8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2E90B589-C664-4CD0-AFBB-A82A1D6AE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7" y="1427138"/>
              <a:ext cx="10907281" cy="7790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990568-DF84-4B56-A3E6-3EEFA14DE71D}"/>
                </a:ext>
              </a:extLst>
            </p:cNvPr>
            <p:cNvSpPr/>
            <p:nvPr/>
          </p:nvSpPr>
          <p:spPr>
            <a:xfrm>
              <a:off x="7561579" y="1913227"/>
              <a:ext cx="629921" cy="23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IDOL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EC84AF-4794-4342-9763-1A7A142CCE94}"/>
              </a:ext>
            </a:extLst>
          </p:cNvPr>
          <p:cNvCxnSpPr>
            <a:cxnSpLocks/>
          </p:cNvCxnSpPr>
          <p:nvPr/>
        </p:nvCxnSpPr>
        <p:spPr>
          <a:xfrm>
            <a:off x="1930400" y="2151987"/>
            <a:ext cx="114808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6F57522-593F-418B-9E4D-9E16D4E43966}"/>
              </a:ext>
            </a:extLst>
          </p:cNvPr>
          <p:cNvSpPr/>
          <p:nvPr/>
        </p:nvSpPr>
        <p:spPr>
          <a:xfrm>
            <a:off x="11163558" y="1838960"/>
            <a:ext cx="367263" cy="367263"/>
          </a:xfrm>
          <a:prstGeom prst="ellipse">
            <a:avLst/>
          </a:prstGeom>
          <a:noFill/>
          <a:ln w="381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22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7665470-AB53-4E43-8766-9FE2D1C480B5}"/>
              </a:ext>
            </a:extLst>
          </p:cNvPr>
          <p:cNvGrpSpPr/>
          <p:nvPr/>
        </p:nvGrpSpPr>
        <p:grpSpPr>
          <a:xfrm>
            <a:off x="642357" y="1427138"/>
            <a:ext cx="10907281" cy="779091"/>
            <a:chOff x="642357" y="1427138"/>
            <a:chExt cx="10907281" cy="779091"/>
          </a:xfrm>
        </p:grpSpPr>
        <p:pic>
          <p:nvPicPr>
            <p:cNvPr id="10" name="그림 9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376538E8-7988-4BB5-BBE3-C2C14D72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7" y="1427138"/>
              <a:ext cx="10907281" cy="77909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55523-4CF9-4903-8372-15D52736ECC0}"/>
                </a:ext>
              </a:extLst>
            </p:cNvPr>
            <p:cNvSpPr/>
            <p:nvPr/>
          </p:nvSpPr>
          <p:spPr>
            <a:xfrm>
              <a:off x="7561579" y="1913227"/>
              <a:ext cx="629921" cy="23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IDOL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5334DC-EB8C-48CD-AEC7-3705ACC611FA}"/>
              </a:ext>
            </a:extLst>
          </p:cNvPr>
          <p:cNvCxnSpPr>
            <a:cxnSpLocks/>
          </p:cNvCxnSpPr>
          <p:nvPr/>
        </p:nvCxnSpPr>
        <p:spPr>
          <a:xfrm>
            <a:off x="3088640" y="2151987"/>
            <a:ext cx="83312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47E90-677D-4078-B561-292EAECAC95A}"/>
              </a:ext>
            </a:extLst>
          </p:cNvPr>
          <p:cNvSpPr txBox="1"/>
          <p:nvPr/>
        </p:nvSpPr>
        <p:spPr>
          <a:xfrm>
            <a:off x="5345635" y="4103811"/>
            <a:ext cx="150073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영어로 강의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0FA1E-BA0A-4C61-8B07-638A63EB2D31}"/>
              </a:ext>
            </a:extLst>
          </p:cNvPr>
          <p:cNvSpPr txBox="1"/>
          <p:nvPr/>
        </p:nvSpPr>
        <p:spPr>
          <a:xfrm>
            <a:off x="4613862" y="3429000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원어 강의</a:t>
            </a:r>
          </a:p>
        </p:txBody>
      </p:sp>
    </p:spTree>
    <p:extLst>
      <p:ext uri="{BB962C8B-B14F-4D97-AF65-F5344CB8AC3E}">
        <p14:creationId xmlns:p14="http://schemas.microsoft.com/office/powerpoint/2010/main" val="195084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, 실외이(가) 표시된 사진&#10;&#10;자동 생성된 설명">
            <a:extLst>
              <a:ext uri="{FF2B5EF4-FFF2-40B4-BE49-F238E27FC236}">
                <a16:creationId xmlns:a16="http://schemas.microsoft.com/office/drawing/2014/main" id="{7FFD9527-2B19-49A5-9409-59404ED0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06" y="690562"/>
            <a:ext cx="3024188" cy="302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63E5C-7A00-492F-AC87-05992BC5B64D}"/>
              </a:ext>
            </a:extLst>
          </p:cNvPr>
          <p:cNvSpPr txBox="1"/>
          <p:nvPr/>
        </p:nvSpPr>
        <p:spPr>
          <a:xfrm>
            <a:off x="2642176" y="4286250"/>
            <a:ext cx="6907660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활용해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Deep Learning ∙ Machine Learning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연구하는 데이터 과학 연구실</a:t>
            </a:r>
          </a:p>
        </p:txBody>
      </p:sp>
    </p:spTree>
    <p:extLst>
      <p:ext uri="{BB962C8B-B14F-4D97-AF65-F5344CB8AC3E}">
        <p14:creationId xmlns:p14="http://schemas.microsoft.com/office/powerpoint/2010/main" val="1003144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7665470-AB53-4E43-8766-9FE2D1C480B5}"/>
              </a:ext>
            </a:extLst>
          </p:cNvPr>
          <p:cNvGrpSpPr/>
          <p:nvPr/>
        </p:nvGrpSpPr>
        <p:grpSpPr>
          <a:xfrm>
            <a:off x="642357" y="1427138"/>
            <a:ext cx="10907281" cy="779091"/>
            <a:chOff x="642357" y="1427138"/>
            <a:chExt cx="10907281" cy="779091"/>
          </a:xfrm>
        </p:grpSpPr>
        <p:pic>
          <p:nvPicPr>
            <p:cNvPr id="10" name="그림 9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376538E8-7988-4BB5-BBE3-C2C14D72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7" y="1427138"/>
              <a:ext cx="10907281" cy="77909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55523-4CF9-4903-8372-15D52736ECC0}"/>
                </a:ext>
              </a:extLst>
            </p:cNvPr>
            <p:cNvSpPr/>
            <p:nvPr/>
          </p:nvSpPr>
          <p:spPr>
            <a:xfrm>
              <a:off x="7561579" y="1913227"/>
              <a:ext cx="629921" cy="23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IDOL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5334DC-EB8C-48CD-AEC7-3705ACC611FA}"/>
              </a:ext>
            </a:extLst>
          </p:cNvPr>
          <p:cNvCxnSpPr>
            <a:cxnSpLocks/>
          </p:cNvCxnSpPr>
          <p:nvPr/>
        </p:nvCxnSpPr>
        <p:spPr>
          <a:xfrm>
            <a:off x="3088640" y="2151987"/>
            <a:ext cx="833120" cy="0"/>
          </a:xfrm>
          <a:prstGeom prst="line">
            <a:avLst/>
          </a:prstGeom>
          <a:ln w="38100">
            <a:solidFill>
              <a:srgbClr val="FF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10FA1E-BA0A-4C61-8B07-638A63EB2D31}"/>
              </a:ext>
            </a:extLst>
          </p:cNvPr>
          <p:cNvSpPr txBox="1"/>
          <p:nvPr/>
        </p:nvSpPr>
        <p:spPr>
          <a:xfrm>
            <a:off x="4613862" y="3429000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원어 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5290F-2A5B-40D5-87FC-225BD6D320AB}"/>
              </a:ext>
            </a:extLst>
          </p:cNvPr>
          <p:cNvSpPr txBox="1"/>
          <p:nvPr/>
        </p:nvSpPr>
        <p:spPr>
          <a:xfrm>
            <a:off x="3085401" y="4103811"/>
            <a:ext cx="602120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영어로 강의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한국말로 강의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하셔도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못 알아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듣겠던데요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612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남자, 쥐고있는, 의류이(가) 표시된 사진&#10;&#10;자동 생성된 설명">
            <a:extLst>
              <a:ext uri="{FF2B5EF4-FFF2-40B4-BE49-F238E27FC236}">
                <a16:creationId xmlns:a16="http://schemas.microsoft.com/office/drawing/2014/main" id="{0F3AC06B-B664-475D-8861-92CC95271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44" y="770573"/>
            <a:ext cx="4765112" cy="32413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7B5D-549A-4C6E-AE75-80CFF6FB1ED8}"/>
              </a:ext>
            </a:extLst>
          </p:cNvPr>
          <p:cNvSpPr/>
          <p:nvPr/>
        </p:nvSpPr>
        <p:spPr>
          <a:xfrm>
            <a:off x="3961448" y="4767197"/>
            <a:ext cx="426911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그냥 팬심으로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수강신청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Click!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C32DB-5217-4E6D-AB7D-F29B25A1262A}"/>
              </a:ext>
            </a:extLst>
          </p:cNvPr>
          <p:cNvSpPr txBox="1"/>
          <p:nvPr/>
        </p:nvSpPr>
        <p:spPr>
          <a:xfrm>
            <a:off x="5134839" y="5516880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그 놈의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팬심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 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지인지조</a:t>
            </a:r>
          </a:p>
        </p:txBody>
      </p:sp>
    </p:spTree>
    <p:extLst>
      <p:ext uri="{BB962C8B-B14F-4D97-AF65-F5344CB8AC3E}">
        <p14:creationId xmlns:p14="http://schemas.microsoft.com/office/powerpoint/2010/main" val="4265030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05D6A-F153-41E8-BE91-2682698824A7}"/>
              </a:ext>
            </a:extLst>
          </p:cNvPr>
          <p:cNvSpPr txBox="1"/>
          <p:nvPr/>
        </p:nvSpPr>
        <p:spPr>
          <a:xfrm>
            <a:off x="2809240" y="1926803"/>
            <a:ext cx="657352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수업 첫날 교수님이 절 보시더니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 왜 여기 앉아 있냐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 하시더라구요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03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30748F-6A51-4A3F-8736-E73583BF40C7}"/>
              </a:ext>
            </a:extLst>
          </p:cNvPr>
          <p:cNvSpPr txBox="1"/>
          <p:nvPr/>
        </p:nvSpPr>
        <p:spPr>
          <a:xfrm>
            <a:off x="3545462" y="1951672"/>
            <a:ext cx="5101076" cy="3039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저만 보면 드랍 하라고 하시고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en-US" altLang="ko-KR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수강철회 하라고 하시고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en-US" altLang="ko-KR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그렇지만 우직한 팬은 </a:t>
            </a: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버팁니다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59DF5-E5EF-4838-8903-DA5C7DFC5CEE}"/>
              </a:ext>
            </a:extLst>
          </p:cNvPr>
          <p:cNvSpPr txBox="1"/>
          <p:nvPr/>
        </p:nvSpPr>
        <p:spPr>
          <a:xfrm rot="21313749">
            <a:off x="5703993" y="1460614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Drop: </a:t>
            </a:r>
            <a:r>
              <a:rPr lang="ko-KR" altLang="en-US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수강신청 했던 수업을 </a:t>
            </a:r>
            <a:endParaRPr lang="en-US" altLang="ko-KR" sz="1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정정기간에 빼는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05FFB-61B6-4AA5-A30D-5CCDF3931521}"/>
              </a:ext>
            </a:extLst>
          </p:cNvPr>
          <p:cNvSpPr txBox="1"/>
          <p:nvPr/>
        </p:nvSpPr>
        <p:spPr>
          <a:xfrm rot="323693">
            <a:off x="3568811" y="3064362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수강철회</a:t>
            </a:r>
            <a:r>
              <a:rPr lang="en-US" altLang="ko-KR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수강신청 했던 수업을 </a:t>
            </a:r>
            <a:endParaRPr lang="en-US" altLang="ko-KR" sz="1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1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수강취소기간에 빼는 것</a:t>
            </a:r>
          </a:p>
        </p:txBody>
      </p:sp>
    </p:spTree>
    <p:extLst>
      <p:ext uri="{BB962C8B-B14F-4D97-AF65-F5344CB8AC3E}">
        <p14:creationId xmlns:p14="http://schemas.microsoft.com/office/powerpoint/2010/main" val="1346093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F01234-77AC-4BB6-839E-EB1AAC1B6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09" y="552450"/>
            <a:ext cx="2771179" cy="3430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09F1C-2919-451D-873F-A50EE8F53E5F}"/>
              </a:ext>
            </a:extLst>
          </p:cNvPr>
          <p:cNvSpPr txBox="1"/>
          <p:nvPr/>
        </p:nvSpPr>
        <p:spPr>
          <a:xfrm>
            <a:off x="2735945" y="4805680"/>
            <a:ext cx="6720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낮은 중간고사 점수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밤샘 과제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밤샘 퀴즈 공부</a:t>
            </a:r>
          </a:p>
        </p:txBody>
      </p:sp>
    </p:spTree>
    <p:extLst>
      <p:ext uri="{BB962C8B-B14F-4D97-AF65-F5344CB8AC3E}">
        <p14:creationId xmlns:p14="http://schemas.microsoft.com/office/powerpoint/2010/main" val="42243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16018-E93C-4520-A041-0B7F05D7A573}"/>
              </a:ext>
            </a:extLst>
          </p:cNvPr>
          <p:cNvSpPr txBox="1"/>
          <p:nvPr/>
        </p:nvSpPr>
        <p:spPr>
          <a:xfrm>
            <a:off x="1899979" y="1793937"/>
            <a:ext cx="8392042" cy="2716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교수님께서 제가 포기하지 않고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끝까지 한 게 기특해 보였나 봐요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기말 프로젝트 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기말고사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점수는 후하게 주셨더라구요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근데 나도 잘한 부분이 있었겠지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ㅎ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790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93A2F-0428-468D-B16F-EDB5DA8161FA}"/>
              </a:ext>
            </a:extLst>
          </p:cNvPr>
          <p:cNvSpPr txBox="1"/>
          <p:nvPr/>
        </p:nvSpPr>
        <p:spPr>
          <a:xfrm flipH="1">
            <a:off x="3266439" y="2042160"/>
            <a:ext cx="5659122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성취감과 뿌듯함을 만끽하는 것도 잠시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정신차리고 보니 제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화공 전공 학점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나락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곤두박질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중이더라구요</a:t>
            </a:r>
          </a:p>
        </p:txBody>
      </p:sp>
    </p:spTree>
    <p:extLst>
      <p:ext uri="{BB962C8B-B14F-4D97-AF65-F5344CB8AC3E}">
        <p14:creationId xmlns:p14="http://schemas.microsoft.com/office/powerpoint/2010/main" val="184760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남자, 병실이(가) 표시된 사진&#10;&#10;자동 생성된 설명">
            <a:extLst>
              <a:ext uri="{FF2B5EF4-FFF2-40B4-BE49-F238E27FC236}">
                <a16:creationId xmlns:a16="http://schemas.microsoft.com/office/drawing/2014/main" id="{6628E42C-3B63-41A9-98C8-7A027D2D5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068705"/>
            <a:ext cx="4846319" cy="2726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EC30C-330D-4B49-8CE9-4DF94A3435C0}"/>
              </a:ext>
            </a:extLst>
          </p:cNvPr>
          <p:cNvSpPr txBox="1"/>
          <p:nvPr/>
        </p:nvSpPr>
        <p:spPr>
          <a:xfrm>
            <a:off x="4618672" y="4460240"/>
            <a:ext cx="295465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상상의 </a:t>
            </a:r>
            <a:r>
              <a:rPr lang="ko-KR" altLang="en-US" sz="32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화학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공학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증류수를 몇 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ml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더 넣고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100 °c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끓이고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025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공장, 하늘, 실외, 건물이(가) 표시된 사진&#10;&#10;자동 생성된 설명">
            <a:extLst>
              <a:ext uri="{FF2B5EF4-FFF2-40B4-BE49-F238E27FC236}">
                <a16:creationId xmlns:a16="http://schemas.microsoft.com/office/drawing/2014/main" id="{E52AB774-F97A-43B9-AC7F-3339BCF3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77" y="975360"/>
            <a:ext cx="5160645" cy="289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7C6E9-DCA8-4241-B8F7-AE77A811A777}"/>
              </a:ext>
            </a:extLst>
          </p:cNvPr>
          <p:cNvSpPr txBox="1"/>
          <p:nvPr/>
        </p:nvSpPr>
        <p:spPr>
          <a:xfrm>
            <a:off x="4232354" y="4460240"/>
            <a:ext cx="37273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현실의 화학 </a:t>
            </a:r>
            <a:r>
              <a:rPr lang="ko-KR" altLang="en-US" sz="32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공학</a:t>
            </a:r>
            <a:endParaRPr lang="en-US" altLang="ko-KR" sz="24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액체는 기본이 </a:t>
            </a: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갤런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(3.78L),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온도는 갑자기 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1400°c ..</a:t>
            </a: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ㅎ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476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156140-7FAF-409F-9807-2B6B054CD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 b="17000"/>
          <a:stretch/>
        </p:blipFill>
        <p:spPr>
          <a:xfrm>
            <a:off x="4148212" y="772716"/>
            <a:ext cx="3895575" cy="2930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BB56D-662D-4376-A0CE-662E3AA81E11}"/>
              </a:ext>
            </a:extLst>
          </p:cNvPr>
          <p:cNvSpPr txBox="1"/>
          <p:nvPr/>
        </p:nvSpPr>
        <p:spPr>
          <a:xfrm flipH="1">
            <a:off x="3479800" y="4155440"/>
            <a:ext cx="5232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포기하고 싶다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포기하면 난 뭐해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전공심화는 죽어도 싫은데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6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3AE478-208A-4F82-92CD-0334AD95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14400"/>
            <a:ext cx="5181600" cy="2914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B413C-2C19-4C9B-8BAB-E507300E42FF}"/>
              </a:ext>
            </a:extLst>
          </p:cNvPr>
          <p:cNvSpPr/>
          <p:nvPr/>
        </p:nvSpPr>
        <p:spPr>
          <a:xfrm>
            <a:off x="1580982" y="4525897"/>
            <a:ext cx="9030036" cy="1027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형태의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로부터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인사이트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추출하는 융합학문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인공지능도 데이터 과학에 포함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535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4D98500-9D4F-4011-881B-52496B8870C6}"/>
              </a:ext>
            </a:extLst>
          </p:cNvPr>
          <p:cNvGrpSpPr/>
          <p:nvPr/>
        </p:nvGrpSpPr>
        <p:grpSpPr>
          <a:xfrm>
            <a:off x="1551886" y="1013363"/>
            <a:ext cx="9017107" cy="1361592"/>
            <a:chOff x="1551886" y="1348643"/>
            <a:chExt cx="9017107" cy="13615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66A348B-CD85-4889-B636-8F812A1A73A2}"/>
                </a:ext>
              </a:extLst>
            </p:cNvPr>
            <p:cNvGrpSpPr/>
            <p:nvPr/>
          </p:nvGrpSpPr>
          <p:grpSpPr>
            <a:xfrm>
              <a:off x="1551886" y="1348643"/>
              <a:ext cx="5198693" cy="503324"/>
              <a:chOff x="1258727" y="1309620"/>
              <a:chExt cx="5198693" cy="5033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CD319F6-77D2-42F7-8C5B-70C216A647DA}"/>
                  </a:ext>
                </a:extLst>
              </p:cNvPr>
              <p:cNvSpPr/>
              <p:nvPr/>
            </p:nvSpPr>
            <p:spPr>
              <a:xfrm>
                <a:off x="2005859" y="1309620"/>
                <a:ext cx="4451561" cy="49914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6968AF-F664-4451-A51C-159FF77C630E}"/>
                  </a:ext>
                </a:extLst>
              </p:cNvPr>
              <p:cNvSpPr txBox="1"/>
              <p:nvPr/>
            </p:nvSpPr>
            <p:spPr>
              <a:xfrm>
                <a:off x="2194559" y="1328360"/>
                <a:ext cx="4074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여름방학 때 코딩 더 배우고 싶은 사람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모집함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AFE03F-C8EA-408B-899A-62E390AD5F9D}"/>
                  </a:ext>
                </a:extLst>
              </p:cNvPr>
              <p:cNvSpPr txBox="1"/>
              <p:nvPr/>
            </p:nvSpPr>
            <p:spPr>
              <a:xfrm>
                <a:off x="1258727" y="1351279"/>
                <a:ext cx="623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A3BABE9-3523-46C4-916C-C492B9F17FD9}"/>
                </a:ext>
              </a:extLst>
            </p:cNvPr>
            <p:cNvGrpSpPr/>
            <p:nvPr/>
          </p:nvGrpSpPr>
          <p:grpSpPr>
            <a:xfrm>
              <a:off x="6228080" y="2233329"/>
              <a:ext cx="4340913" cy="476906"/>
              <a:chOff x="7052521" y="2100886"/>
              <a:chExt cx="4340913" cy="47690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9FFF0FD1-4101-48E8-B7BA-95E67F73B017}"/>
                  </a:ext>
                </a:extLst>
              </p:cNvPr>
              <p:cNvSpPr/>
              <p:nvPr/>
            </p:nvSpPr>
            <p:spPr>
              <a:xfrm>
                <a:off x="7052521" y="2116127"/>
                <a:ext cx="2782359" cy="461665"/>
              </a:xfrm>
              <a:prstGeom prst="roundRect">
                <a:avLst/>
              </a:prstGeom>
              <a:solidFill>
                <a:srgbClr val="FFE0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39AF70-A02C-4C34-8C30-7B06BC8E4770}"/>
                  </a:ext>
                </a:extLst>
              </p:cNvPr>
              <p:cNvSpPr txBox="1"/>
              <p:nvPr/>
            </p:nvSpPr>
            <p:spPr>
              <a:xfrm>
                <a:off x="7123641" y="2100887"/>
                <a:ext cx="2528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(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오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? 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또 팬들을 </a:t>
                </a:r>
                <a:r>
                  <a:rPr lang="ko-KR" altLang="en-US" sz="2400" dirty="0" err="1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모집하시네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..)</a:t>
                </a:r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793C8D-5621-49E6-AB2B-4935A5F4BF49}"/>
                  </a:ext>
                </a:extLst>
              </p:cNvPr>
              <p:cNvSpPr txBox="1"/>
              <p:nvPr/>
            </p:nvSpPr>
            <p:spPr>
              <a:xfrm>
                <a:off x="9987280" y="2100886"/>
                <a:ext cx="14061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나 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(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 팬</a:t>
                </a:r>
                <a:r>
                  <a:rPr lang="en-US" altLang="ko-KR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)</a:t>
                </a:r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424097-8F9C-4446-AF52-0F59F8F202E7}"/>
              </a:ext>
            </a:extLst>
          </p:cNvPr>
          <p:cNvSpPr txBox="1"/>
          <p:nvPr/>
        </p:nvSpPr>
        <p:spPr>
          <a:xfrm>
            <a:off x="3841216" y="3890725"/>
            <a:ext cx="450956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교수님께서 이번 여름 방학 때도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공부할 사람을 모집하시더라구요</a:t>
            </a:r>
          </a:p>
        </p:txBody>
      </p:sp>
    </p:spTree>
    <p:extLst>
      <p:ext uri="{BB962C8B-B14F-4D97-AF65-F5344CB8AC3E}">
        <p14:creationId xmlns:p14="http://schemas.microsoft.com/office/powerpoint/2010/main" val="2261977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424097-8F9C-4446-AF52-0F59F8F202E7}"/>
              </a:ext>
            </a:extLst>
          </p:cNvPr>
          <p:cNvSpPr txBox="1"/>
          <p:nvPr/>
        </p:nvSpPr>
        <p:spPr>
          <a:xfrm>
            <a:off x="4382229" y="4624107"/>
            <a:ext cx="34275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하실 거래요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EEF916-D6D5-47A7-A9A0-C1499BF9016C}"/>
              </a:ext>
            </a:extLst>
          </p:cNvPr>
          <p:cNvGrpSpPr/>
          <p:nvPr/>
        </p:nvGrpSpPr>
        <p:grpSpPr>
          <a:xfrm>
            <a:off x="1551886" y="1013363"/>
            <a:ext cx="9017107" cy="2235217"/>
            <a:chOff x="1551886" y="1348643"/>
            <a:chExt cx="9017107" cy="223521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4D98500-9D4F-4011-881B-52496B8870C6}"/>
                </a:ext>
              </a:extLst>
            </p:cNvPr>
            <p:cNvGrpSpPr/>
            <p:nvPr/>
          </p:nvGrpSpPr>
          <p:grpSpPr>
            <a:xfrm>
              <a:off x="1551886" y="1348643"/>
              <a:ext cx="9017107" cy="1346351"/>
              <a:chOff x="1551886" y="1348643"/>
              <a:chExt cx="9017107" cy="1346351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66A348B-CD85-4889-B636-8F812A1A73A2}"/>
                  </a:ext>
                </a:extLst>
              </p:cNvPr>
              <p:cNvGrpSpPr/>
              <p:nvPr/>
            </p:nvGrpSpPr>
            <p:grpSpPr>
              <a:xfrm>
                <a:off x="1551886" y="1348643"/>
                <a:ext cx="5198693" cy="503324"/>
                <a:chOff x="1258727" y="1309620"/>
                <a:chExt cx="5198693" cy="503324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2CD319F6-77D2-42F7-8C5B-70C216A647DA}"/>
                    </a:ext>
                  </a:extLst>
                </p:cNvPr>
                <p:cNvSpPr/>
                <p:nvPr/>
              </p:nvSpPr>
              <p:spPr>
                <a:xfrm>
                  <a:off x="2005859" y="1309620"/>
                  <a:ext cx="4451561" cy="49914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6968AF-F664-4451-A51C-159FF77C630E}"/>
                    </a:ext>
                  </a:extLst>
                </p:cNvPr>
                <p:cNvSpPr txBox="1"/>
                <p:nvPr/>
              </p:nvSpPr>
              <p:spPr>
                <a:xfrm>
                  <a:off x="2194559" y="1328360"/>
                  <a:ext cx="40741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latin typeface="나눔손글씨 펜" panose="03040600000000000000" pitchFamily="66" charset="-127"/>
                      <a:ea typeface="나눔손글씨 펜" panose="03040600000000000000" pitchFamily="66" charset="-127"/>
                    </a:rPr>
                    <a:t>여름방학 때 코딩 더 배우고 싶은 사람</a:t>
                  </a:r>
                  <a:r>
                    <a:rPr lang="en-US" altLang="ko-KR" sz="2400">
                      <a:latin typeface="나눔손글씨 펜" panose="03040600000000000000" pitchFamily="66" charset="-127"/>
                      <a:ea typeface="나눔손글씨 펜" panose="03040600000000000000" pitchFamily="66" charset="-127"/>
                    </a:rPr>
                    <a:t> </a:t>
                  </a:r>
                  <a:r>
                    <a:rPr lang="ko-KR" altLang="en-US" sz="2400">
                      <a:latin typeface="나눔손글씨 펜" panose="03040600000000000000" pitchFamily="66" charset="-127"/>
                      <a:ea typeface="나눔손글씨 펜" panose="03040600000000000000" pitchFamily="66" charset="-127"/>
                    </a:rPr>
                    <a:t>모집함</a:t>
                  </a:r>
                  <a:endPara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AFE03F-C8EA-408B-899A-62E390AD5F9D}"/>
                    </a:ext>
                  </a:extLst>
                </p:cNvPr>
                <p:cNvSpPr txBox="1"/>
                <p:nvPr/>
              </p:nvSpPr>
              <p:spPr>
                <a:xfrm>
                  <a:off x="1258727" y="1351279"/>
                  <a:ext cx="6238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atin typeface="나눔손글씨 펜" panose="03040600000000000000" pitchFamily="66" charset="-127"/>
                      <a:ea typeface="나눔손글씨 펜" panose="03040600000000000000" pitchFamily="66" charset="-127"/>
                    </a:rPr>
                    <a:t>교수님</a:t>
                  </a: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793C8D-5621-49E6-AB2B-4935A5F4BF49}"/>
                  </a:ext>
                </a:extLst>
              </p:cNvPr>
              <p:cNvSpPr txBox="1"/>
              <p:nvPr/>
            </p:nvSpPr>
            <p:spPr>
              <a:xfrm>
                <a:off x="9162839" y="2233329"/>
                <a:ext cx="14061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나 </a:t>
                </a:r>
                <a:r>
                  <a:rPr lang="en-US" altLang="ko-KR" sz="240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(</a:t>
                </a:r>
                <a:r>
                  <a:rPr lang="ko-KR" altLang="en-US" sz="240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교수님 </a:t>
                </a:r>
                <a:r>
                  <a:rPr lang="ko-KR" altLang="en-US" sz="2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팬</a:t>
                </a:r>
                <a:r>
                  <a:rPr lang="en-US" altLang="ko-KR" sz="240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)</a:t>
                </a:r>
                <a:endPara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599AE9B-2F54-44E0-8824-EAFBB63C2133}"/>
                </a:ext>
              </a:extLst>
            </p:cNvPr>
            <p:cNvSpPr/>
            <p:nvPr/>
          </p:nvSpPr>
          <p:spPr>
            <a:xfrm>
              <a:off x="2299018" y="3080536"/>
              <a:ext cx="3745043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B1F301-29DB-4514-9C49-54695575DC6B}"/>
                </a:ext>
              </a:extLst>
            </p:cNvPr>
            <p:cNvSpPr txBox="1"/>
            <p:nvPr/>
          </p:nvSpPr>
          <p:spPr>
            <a:xfrm>
              <a:off x="2487718" y="3099276"/>
              <a:ext cx="3427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아</a:t>
              </a:r>
              <a:r>
                <a:rPr lang="en-US" altLang="ko-KR" sz="240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40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이번에는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데이터 과학 할 </a:t>
              </a:r>
              <a:r>
                <a:rPr lang="ko-KR" altLang="en-US" sz="24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거임ㅋ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AE5A9-8248-4960-9D94-AB1979C84060}"/>
                </a:ext>
              </a:extLst>
            </p:cNvPr>
            <p:cNvSpPr txBox="1"/>
            <p:nvPr/>
          </p:nvSpPr>
          <p:spPr>
            <a:xfrm>
              <a:off x="1551886" y="3122195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DE2930-B74D-4D55-A70A-327A9FB24B02}"/>
              </a:ext>
            </a:extLst>
          </p:cNvPr>
          <p:cNvSpPr/>
          <p:nvPr/>
        </p:nvSpPr>
        <p:spPr>
          <a:xfrm>
            <a:off x="6228080" y="1913290"/>
            <a:ext cx="2782359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458648-7E6C-4038-BA85-38BAAD3FF576}"/>
              </a:ext>
            </a:extLst>
          </p:cNvPr>
          <p:cNvSpPr txBox="1"/>
          <p:nvPr/>
        </p:nvSpPr>
        <p:spPr>
          <a:xfrm>
            <a:off x="6299200" y="1898050"/>
            <a:ext cx="252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 팬들을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모집하시네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525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E0395F2-9E9A-4B63-9CC9-938AA74A56FC}"/>
              </a:ext>
            </a:extLst>
          </p:cNvPr>
          <p:cNvGrpSpPr/>
          <p:nvPr/>
        </p:nvGrpSpPr>
        <p:grpSpPr>
          <a:xfrm>
            <a:off x="1551886" y="1013363"/>
            <a:ext cx="5198693" cy="503324"/>
            <a:chOff x="1258727" y="1309620"/>
            <a:chExt cx="5198693" cy="50332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5F5D2B3-A0ED-4744-93CA-3DC25324637F}"/>
                </a:ext>
              </a:extLst>
            </p:cNvPr>
            <p:cNvSpPr/>
            <p:nvPr/>
          </p:nvSpPr>
          <p:spPr>
            <a:xfrm>
              <a:off x="2005859" y="1309620"/>
              <a:ext cx="4451561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7B698-85B1-427B-B0C1-E9BCC0AE056D}"/>
                </a:ext>
              </a:extLst>
            </p:cNvPr>
            <p:cNvSpPr txBox="1"/>
            <p:nvPr/>
          </p:nvSpPr>
          <p:spPr>
            <a:xfrm>
              <a:off x="2194559" y="1328360"/>
              <a:ext cx="4074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여름방학 때 코딩 더 배우고 싶은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모집함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5E80FB-BA10-4239-A9EC-5BCAC4F676F6}"/>
                </a:ext>
              </a:extLst>
            </p:cNvPr>
            <p:cNvSpPr txBox="1"/>
            <p:nvPr/>
          </p:nvSpPr>
          <p:spPr>
            <a:xfrm>
              <a:off x="1258727" y="1351279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4346A77-DB39-4CC3-8431-8208B9AB0CCB}"/>
              </a:ext>
            </a:extLst>
          </p:cNvPr>
          <p:cNvSpPr txBox="1"/>
          <p:nvPr/>
        </p:nvSpPr>
        <p:spPr>
          <a:xfrm>
            <a:off x="9162839" y="1898049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7C0D4-617F-4DFB-8BCB-B8D8AD8EA538}"/>
              </a:ext>
            </a:extLst>
          </p:cNvPr>
          <p:cNvSpPr txBox="1"/>
          <p:nvPr/>
        </p:nvSpPr>
        <p:spPr>
          <a:xfrm>
            <a:off x="1551886" y="2786915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EAFA14-BA86-42DD-8FE5-BBDA59500640}"/>
              </a:ext>
            </a:extLst>
          </p:cNvPr>
          <p:cNvSpPr/>
          <p:nvPr/>
        </p:nvSpPr>
        <p:spPr>
          <a:xfrm>
            <a:off x="2299018" y="3626443"/>
            <a:ext cx="1333757" cy="4991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95003-FB14-4908-91BB-2D121DAE4592}"/>
              </a:ext>
            </a:extLst>
          </p:cNvPr>
          <p:cNvSpPr txBox="1"/>
          <p:nvPr/>
        </p:nvSpPr>
        <p:spPr>
          <a:xfrm>
            <a:off x="2441915" y="3645183"/>
            <a:ext cx="104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할래요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C72A8-46A1-4758-9E9D-7778E2BA9E76}"/>
              </a:ext>
            </a:extLst>
          </p:cNvPr>
          <p:cNvSpPr txBox="1"/>
          <p:nvPr/>
        </p:nvSpPr>
        <p:spPr>
          <a:xfrm>
            <a:off x="1551886" y="3668102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TA 1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6AFD866-364C-472B-A51C-EEC654308C4E}"/>
              </a:ext>
            </a:extLst>
          </p:cNvPr>
          <p:cNvSpPr/>
          <p:nvPr/>
        </p:nvSpPr>
        <p:spPr>
          <a:xfrm>
            <a:off x="2299018" y="4551300"/>
            <a:ext cx="1047963" cy="4991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73B7FE-DD6B-43FF-96F1-CD20AE4980E2}"/>
              </a:ext>
            </a:extLst>
          </p:cNvPr>
          <p:cNvSpPr txBox="1"/>
          <p:nvPr/>
        </p:nvSpPr>
        <p:spPr>
          <a:xfrm>
            <a:off x="2487718" y="4568931"/>
            <a:ext cx="104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저두욤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2773C3-1B04-4D2D-B841-063878F45143}"/>
              </a:ext>
            </a:extLst>
          </p:cNvPr>
          <p:cNvSpPr txBox="1"/>
          <p:nvPr/>
        </p:nvSpPr>
        <p:spPr>
          <a:xfrm>
            <a:off x="1551886" y="459185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TA 2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916115-5225-4B34-AB43-C2B52F315CC9}"/>
              </a:ext>
            </a:extLst>
          </p:cNvPr>
          <p:cNvSpPr/>
          <p:nvPr/>
        </p:nvSpPr>
        <p:spPr>
          <a:xfrm>
            <a:off x="2299018" y="2745256"/>
            <a:ext cx="3745043" cy="4991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F8D6C7-4A76-41C8-8CFB-DF60CFE0FC62}"/>
              </a:ext>
            </a:extLst>
          </p:cNvPr>
          <p:cNvSpPr txBox="1"/>
          <p:nvPr/>
        </p:nvSpPr>
        <p:spPr>
          <a:xfrm>
            <a:off x="2487718" y="2763996"/>
            <a:ext cx="342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이번에는 데이터 과학 할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거임ㅋ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261376-8E37-4479-9C95-5556E92AB431}"/>
              </a:ext>
            </a:extLst>
          </p:cNvPr>
          <p:cNvSpPr/>
          <p:nvPr/>
        </p:nvSpPr>
        <p:spPr>
          <a:xfrm>
            <a:off x="6228080" y="1913290"/>
            <a:ext cx="2782359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0E031F-CE5A-467D-8BB9-C44F0871EDCD}"/>
              </a:ext>
            </a:extLst>
          </p:cNvPr>
          <p:cNvSpPr txBox="1"/>
          <p:nvPr/>
        </p:nvSpPr>
        <p:spPr>
          <a:xfrm>
            <a:off x="6299200" y="1898050"/>
            <a:ext cx="252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또 팬들을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모집하시네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24AA2-735C-4400-B41B-AC2BC82EA390}"/>
              </a:ext>
            </a:extLst>
          </p:cNvPr>
          <p:cNvSpPr txBox="1"/>
          <p:nvPr/>
        </p:nvSpPr>
        <p:spPr>
          <a:xfrm>
            <a:off x="9162839" y="5139089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TA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1532148-D51B-4A3F-91B8-0372B8C34730}"/>
              </a:ext>
            </a:extLst>
          </p:cNvPr>
          <p:cNvSpPr/>
          <p:nvPr/>
        </p:nvSpPr>
        <p:spPr>
          <a:xfrm>
            <a:off x="6044062" y="5154330"/>
            <a:ext cx="2966378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2201B-4D06-40A5-8EAD-C130706BEF0B}"/>
              </a:ext>
            </a:extLst>
          </p:cNvPr>
          <p:cNvSpPr txBox="1"/>
          <p:nvPr/>
        </p:nvSpPr>
        <p:spPr>
          <a:xfrm>
            <a:off x="6131980" y="5139090"/>
            <a:ext cx="269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존멋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TA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들이다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저도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할래요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422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5AB91-1C31-4666-87D0-9DA7570175F6}"/>
              </a:ext>
            </a:extLst>
          </p:cNvPr>
          <p:cNvSpPr txBox="1"/>
          <p:nvPr/>
        </p:nvSpPr>
        <p:spPr>
          <a:xfrm>
            <a:off x="2219960" y="1659285"/>
            <a:ext cx="7752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방학 때 일주일에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이상 씩 학교가서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수업 듣고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신기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멋있는 거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많이 배우고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멋있는 거 좋아함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여름학교 막바지엔 팀 짜서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하는데 </a:t>
            </a:r>
            <a:r>
              <a:rPr lang="ko-KR" altLang="en-US" sz="32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재밌더라구요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333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36BCBB7-6738-43C3-9CA3-2346BA292596}"/>
              </a:ext>
            </a:extLst>
          </p:cNvPr>
          <p:cNvGrpSpPr/>
          <p:nvPr/>
        </p:nvGrpSpPr>
        <p:grpSpPr>
          <a:xfrm>
            <a:off x="3621541" y="1765203"/>
            <a:ext cx="5014459" cy="503324"/>
            <a:chOff x="3247975" y="1653443"/>
            <a:chExt cx="4948917" cy="50332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B7828D5-6E22-47C7-B23A-4E51E11ED4AC}"/>
                </a:ext>
              </a:extLst>
            </p:cNvPr>
            <p:cNvSpPr/>
            <p:nvPr/>
          </p:nvSpPr>
          <p:spPr>
            <a:xfrm>
              <a:off x="3995107" y="1653443"/>
              <a:ext cx="4201785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1EB7F-0C4D-4DE7-BEAF-E965962CE046}"/>
                </a:ext>
              </a:extLst>
            </p:cNvPr>
            <p:cNvSpPr txBox="1"/>
            <p:nvPr/>
          </p:nvSpPr>
          <p:spPr>
            <a:xfrm>
              <a:off x="4089457" y="1672183"/>
              <a:ext cx="401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내 연구실에 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2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자리 남는데 들어오고 싶은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9F1A4-3F7E-4AF8-BB54-1BC0E2C6F51C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A711E2E-FC3B-496C-B6AA-2DD11FB47020}"/>
              </a:ext>
            </a:extLst>
          </p:cNvPr>
          <p:cNvSpPr txBox="1"/>
          <p:nvPr/>
        </p:nvSpPr>
        <p:spPr>
          <a:xfrm>
            <a:off x="2697480" y="3931920"/>
            <a:ext cx="679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과학 연구실 학부생 연구원 희망자 모집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295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D5FE3451-CECA-461D-8EE7-8AEFD3BA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45" y="779145"/>
            <a:ext cx="5299710" cy="264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3829F-0986-4CD2-83C9-84F40BFA0522}"/>
              </a:ext>
            </a:extLst>
          </p:cNvPr>
          <p:cNvSpPr txBox="1"/>
          <p:nvPr/>
        </p:nvSpPr>
        <p:spPr>
          <a:xfrm>
            <a:off x="2402840" y="4490720"/>
            <a:ext cx="7386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아직까진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화공 복수전공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중이고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입학 희망자는 </a:t>
            </a:r>
            <a:r>
              <a:rPr lang="en-US" altLang="ko-KR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명보다 많은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 같은데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041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A2BB65-950E-4E23-B43C-A3C45CBAD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58" y="914717"/>
            <a:ext cx="3530283" cy="3530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56259A-D20C-431E-8BA5-C36F114B012C}"/>
              </a:ext>
            </a:extLst>
          </p:cNvPr>
          <p:cNvSpPr txBox="1"/>
          <p:nvPr/>
        </p:nvSpPr>
        <p:spPr>
          <a:xfrm>
            <a:off x="4873549" y="5258098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그냥 개강</a:t>
            </a:r>
          </a:p>
        </p:txBody>
      </p:sp>
    </p:spTree>
    <p:extLst>
      <p:ext uri="{BB962C8B-B14F-4D97-AF65-F5344CB8AC3E}">
        <p14:creationId xmlns:p14="http://schemas.microsoft.com/office/powerpoint/2010/main" val="159471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013556-6DDD-49DD-A9D8-DC33F9653214}"/>
              </a:ext>
            </a:extLst>
          </p:cNvPr>
          <p:cNvGrpSpPr/>
          <p:nvPr/>
        </p:nvGrpSpPr>
        <p:grpSpPr>
          <a:xfrm>
            <a:off x="1477781" y="942243"/>
            <a:ext cx="5674859" cy="503324"/>
            <a:chOff x="3247975" y="1653443"/>
            <a:chExt cx="5674859" cy="5033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65537B-BD0F-4169-97AF-AFB36C9A6176}"/>
                </a:ext>
              </a:extLst>
            </p:cNvPr>
            <p:cNvSpPr/>
            <p:nvPr/>
          </p:nvSpPr>
          <p:spPr>
            <a:xfrm>
              <a:off x="3995107" y="1653443"/>
              <a:ext cx="4927727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61872-FEC6-4339-8528-239CDC94952B}"/>
                </a:ext>
              </a:extLst>
            </p:cNvPr>
            <p:cNvSpPr txBox="1"/>
            <p:nvPr/>
          </p:nvSpPr>
          <p:spPr>
            <a:xfrm>
              <a:off x="4183806" y="1672183"/>
              <a:ext cx="473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작년 파이썬 우수 </a:t>
              </a:r>
              <a:r>
                <a:rPr lang="ko-KR" altLang="en-US" sz="24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성적자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중에 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TA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하고 싶은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4935C-A1F7-422D-A842-45774D3EDF3C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F584F4-C7F3-4127-A6C5-F4AB53883AC6}"/>
              </a:ext>
            </a:extLst>
          </p:cNvPr>
          <p:cNvSpPr txBox="1"/>
          <p:nvPr/>
        </p:nvSpPr>
        <p:spPr>
          <a:xfrm>
            <a:off x="9487959" y="1765969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257A4-6F22-4775-8833-C5BF960389AE}"/>
              </a:ext>
            </a:extLst>
          </p:cNvPr>
          <p:cNvSpPr txBox="1"/>
          <p:nvPr/>
        </p:nvSpPr>
        <p:spPr>
          <a:xfrm>
            <a:off x="3371537" y="4990473"/>
            <a:ext cx="54489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화공 복수전공을 잠시 보류한 상태에서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EE9E2D-C6FB-451B-BCFE-56B14BD78F48}"/>
              </a:ext>
            </a:extLst>
          </p:cNvPr>
          <p:cNvSpPr/>
          <p:nvPr/>
        </p:nvSpPr>
        <p:spPr>
          <a:xfrm>
            <a:off x="6807201" y="1781210"/>
            <a:ext cx="2528358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1CBB5-9C7A-47BD-9FF7-C6CBC251E1FB}"/>
              </a:ext>
            </a:extLst>
          </p:cNvPr>
          <p:cNvSpPr txBox="1"/>
          <p:nvPr/>
        </p:nvSpPr>
        <p:spPr>
          <a:xfrm>
            <a:off x="6959600" y="1765970"/>
            <a:ext cx="219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(TA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나나나나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!!)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963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013556-6DDD-49DD-A9D8-DC33F9653214}"/>
              </a:ext>
            </a:extLst>
          </p:cNvPr>
          <p:cNvGrpSpPr/>
          <p:nvPr/>
        </p:nvGrpSpPr>
        <p:grpSpPr>
          <a:xfrm>
            <a:off x="1477781" y="942243"/>
            <a:ext cx="5674859" cy="503324"/>
            <a:chOff x="3247975" y="1653443"/>
            <a:chExt cx="5674859" cy="5033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65537B-BD0F-4169-97AF-AFB36C9A6176}"/>
                </a:ext>
              </a:extLst>
            </p:cNvPr>
            <p:cNvSpPr/>
            <p:nvPr/>
          </p:nvSpPr>
          <p:spPr>
            <a:xfrm>
              <a:off x="3995107" y="1653443"/>
              <a:ext cx="4927727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61872-FEC6-4339-8528-239CDC94952B}"/>
                </a:ext>
              </a:extLst>
            </p:cNvPr>
            <p:cNvSpPr txBox="1"/>
            <p:nvPr/>
          </p:nvSpPr>
          <p:spPr>
            <a:xfrm>
              <a:off x="4183806" y="1672183"/>
              <a:ext cx="473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작년 파이썬 우수 </a:t>
              </a:r>
              <a:r>
                <a:rPr lang="ko-KR" altLang="en-US" sz="24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성적자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중에 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TA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하고 싶은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4935C-A1F7-422D-A842-45774D3EDF3C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F584F4-C7F3-4127-A6C5-F4AB53883AC6}"/>
              </a:ext>
            </a:extLst>
          </p:cNvPr>
          <p:cNvSpPr txBox="1"/>
          <p:nvPr/>
        </p:nvSpPr>
        <p:spPr>
          <a:xfrm>
            <a:off x="9487959" y="1765969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2D08AB-853D-4241-9C02-1D2E55569388}"/>
              </a:ext>
            </a:extLst>
          </p:cNvPr>
          <p:cNvSpPr/>
          <p:nvPr/>
        </p:nvSpPr>
        <p:spPr>
          <a:xfrm>
            <a:off x="6807201" y="1781210"/>
            <a:ext cx="2528358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72EF-82F1-4D17-A30E-92AE3BF4B786}"/>
              </a:ext>
            </a:extLst>
          </p:cNvPr>
          <p:cNvSpPr txBox="1"/>
          <p:nvPr/>
        </p:nvSpPr>
        <p:spPr>
          <a:xfrm>
            <a:off x="6959600" y="1765970"/>
            <a:ext cx="219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(TA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나나나나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!!)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257A4-6F22-4775-8833-C5BF960389AE}"/>
              </a:ext>
            </a:extLst>
          </p:cNvPr>
          <p:cNvSpPr txBox="1"/>
          <p:nvPr/>
        </p:nvSpPr>
        <p:spPr>
          <a:xfrm>
            <a:off x="3371537" y="4990473"/>
            <a:ext cx="54489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화공 복수전공을 잠시 보류한 상태에서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11AE52-B783-457E-AA3B-A15F111F7264}"/>
              </a:ext>
            </a:extLst>
          </p:cNvPr>
          <p:cNvGrpSpPr/>
          <p:nvPr/>
        </p:nvGrpSpPr>
        <p:grpSpPr>
          <a:xfrm>
            <a:off x="1477781" y="2597935"/>
            <a:ext cx="4699499" cy="503324"/>
            <a:chOff x="3247975" y="1653443"/>
            <a:chExt cx="4699499" cy="5033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EE59E3E-4F7B-40F8-A475-70A22EB3317B}"/>
                </a:ext>
              </a:extLst>
            </p:cNvPr>
            <p:cNvSpPr/>
            <p:nvPr/>
          </p:nvSpPr>
          <p:spPr>
            <a:xfrm>
              <a:off x="3995107" y="1653443"/>
              <a:ext cx="3952367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7002FE-5959-4F55-88A9-E5E4A3A2B3EE}"/>
                </a:ext>
              </a:extLst>
            </p:cNvPr>
            <p:cNvSpPr txBox="1"/>
            <p:nvPr/>
          </p:nvSpPr>
          <p:spPr>
            <a:xfrm>
              <a:off x="4183806" y="1672183"/>
              <a:ext cx="3763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데이터 과학 심화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ver.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스터디 할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CDFF7-57FB-4037-AE1B-1A2121406BF9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ED41D01-0999-463F-AA7E-318D8037A967}"/>
              </a:ext>
            </a:extLst>
          </p:cNvPr>
          <p:cNvSpPr txBox="1"/>
          <p:nvPr/>
        </p:nvSpPr>
        <p:spPr>
          <a:xfrm>
            <a:off x="9487959" y="3421661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A21F8C0-14B9-4712-8BE9-8EAA89D2B44C}"/>
              </a:ext>
            </a:extLst>
          </p:cNvPr>
          <p:cNvSpPr/>
          <p:nvPr/>
        </p:nvSpPr>
        <p:spPr>
          <a:xfrm>
            <a:off x="6553200" y="3436902"/>
            <a:ext cx="2782359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C6095-6F40-4718-8559-3661B123506A}"/>
              </a:ext>
            </a:extLst>
          </p:cNvPr>
          <p:cNvSpPr txBox="1"/>
          <p:nvPr/>
        </p:nvSpPr>
        <p:spPr>
          <a:xfrm>
            <a:off x="6624320" y="3421662"/>
            <a:ext cx="252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데이터 과학 재밌지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750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013556-6DDD-49DD-A9D8-DC33F9653214}"/>
              </a:ext>
            </a:extLst>
          </p:cNvPr>
          <p:cNvGrpSpPr/>
          <p:nvPr/>
        </p:nvGrpSpPr>
        <p:grpSpPr>
          <a:xfrm>
            <a:off x="1477781" y="942243"/>
            <a:ext cx="5674859" cy="503324"/>
            <a:chOff x="3247975" y="1653443"/>
            <a:chExt cx="5674859" cy="5033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65537B-BD0F-4169-97AF-AFB36C9A6176}"/>
                </a:ext>
              </a:extLst>
            </p:cNvPr>
            <p:cNvSpPr/>
            <p:nvPr/>
          </p:nvSpPr>
          <p:spPr>
            <a:xfrm>
              <a:off x="3995107" y="1653443"/>
              <a:ext cx="4927727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61872-FEC6-4339-8528-239CDC94952B}"/>
                </a:ext>
              </a:extLst>
            </p:cNvPr>
            <p:cNvSpPr txBox="1"/>
            <p:nvPr/>
          </p:nvSpPr>
          <p:spPr>
            <a:xfrm>
              <a:off x="4183806" y="1672183"/>
              <a:ext cx="473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작년 파이썬 우수 </a:t>
              </a:r>
              <a:r>
                <a:rPr lang="ko-KR" altLang="en-US" sz="24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성적자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중에 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TA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하고 싶은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4935C-A1F7-422D-A842-45774D3EDF3C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F584F4-C7F3-4127-A6C5-F4AB53883AC6}"/>
              </a:ext>
            </a:extLst>
          </p:cNvPr>
          <p:cNvSpPr txBox="1"/>
          <p:nvPr/>
        </p:nvSpPr>
        <p:spPr>
          <a:xfrm>
            <a:off x="9487959" y="1765969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2D08AB-853D-4241-9C02-1D2E55569388}"/>
              </a:ext>
            </a:extLst>
          </p:cNvPr>
          <p:cNvSpPr/>
          <p:nvPr/>
        </p:nvSpPr>
        <p:spPr>
          <a:xfrm>
            <a:off x="6807201" y="1781210"/>
            <a:ext cx="2528358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72EF-82F1-4D17-A30E-92AE3BF4B786}"/>
              </a:ext>
            </a:extLst>
          </p:cNvPr>
          <p:cNvSpPr txBox="1"/>
          <p:nvPr/>
        </p:nvSpPr>
        <p:spPr>
          <a:xfrm>
            <a:off x="6959600" y="1765970"/>
            <a:ext cx="219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(TA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나나나나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!!)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11AE52-B783-457E-AA3B-A15F111F7264}"/>
              </a:ext>
            </a:extLst>
          </p:cNvPr>
          <p:cNvGrpSpPr/>
          <p:nvPr/>
        </p:nvGrpSpPr>
        <p:grpSpPr>
          <a:xfrm>
            <a:off x="1477781" y="2597935"/>
            <a:ext cx="4699499" cy="503324"/>
            <a:chOff x="3247975" y="1653443"/>
            <a:chExt cx="4699499" cy="5033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EE59E3E-4F7B-40F8-A475-70A22EB3317B}"/>
                </a:ext>
              </a:extLst>
            </p:cNvPr>
            <p:cNvSpPr/>
            <p:nvPr/>
          </p:nvSpPr>
          <p:spPr>
            <a:xfrm>
              <a:off x="3995107" y="1653443"/>
              <a:ext cx="3952367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7002FE-5959-4F55-88A9-E5E4A3A2B3EE}"/>
                </a:ext>
              </a:extLst>
            </p:cNvPr>
            <p:cNvSpPr txBox="1"/>
            <p:nvPr/>
          </p:nvSpPr>
          <p:spPr>
            <a:xfrm>
              <a:off x="4183806" y="1672183"/>
              <a:ext cx="3763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데이터 과학 심화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ver. </a:t>
              </a:r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스터디 할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0CDFF7-57FB-4037-AE1B-1A2121406BF9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ED41D01-0999-463F-AA7E-318D8037A967}"/>
              </a:ext>
            </a:extLst>
          </p:cNvPr>
          <p:cNvSpPr txBox="1"/>
          <p:nvPr/>
        </p:nvSpPr>
        <p:spPr>
          <a:xfrm>
            <a:off x="9487959" y="3421661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A21F8C0-14B9-4712-8BE9-8EAA89D2B44C}"/>
              </a:ext>
            </a:extLst>
          </p:cNvPr>
          <p:cNvSpPr/>
          <p:nvPr/>
        </p:nvSpPr>
        <p:spPr>
          <a:xfrm>
            <a:off x="6553200" y="3436902"/>
            <a:ext cx="2782359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C6095-6F40-4718-8559-3661B123506A}"/>
              </a:ext>
            </a:extLst>
          </p:cNvPr>
          <p:cNvSpPr txBox="1"/>
          <p:nvPr/>
        </p:nvSpPr>
        <p:spPr>
          <a:xfrm>
            <a:off x="6624320" y="3421662"/>
            <a:ext cx="252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데이터 과학 재밌지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0C3911-0FF0-459F-96FB-3F087F22E634}"/>
              </a:ext>
            </a:extLst>
          </p:cNvPr>
          <p:cNvGrpSpPr/>
          <p:nvPr/>
        </p:nvGrpSpPr>
        <p:grpSpPr>
          <a:xfrm>
            <a:off x="1477781" y="4223147"/>
            <a:ext cx="5329420" cy="503324"/>
            <a:chOff x="3247975" y="1653443"/>
            <a:chExt cx="5329420" cy="50332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4FCFA4B-244E-49F0-9571-9A3A38C54DAA}"/>
                </a:ext>
              </a:extLst>
            </p:cNvPr>
            <p:cNvSpPr/>
            <p:nvPr/>
          </p:nvSpPr>
          <p:spPr>
            <a:xfrm>
              <a:off x="3995107" y="1653443"/>
              <a:ext cx="4582288" cy="499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895130-B8D3-4080-B2DC-B02B9D73E9D7}"/>
                </a:ext>
              </a:extLst>
            </p:cNvPr>
            <p:cNvSpPr txBox="1"/>
            <p:nvPr/>
          </p:nvSpPr>
          <p:spPr>
            <a:xfrm>
              <a:off x="4183805" y="1672183"/>
              <a:ext cx="4210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파이썬 강의자료 업데이트 하는 거 보조할 사람</a:t>
              </a:r>
              <a:r>
                <a:rPr lang="en-US" altLang="ko-KR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9BCC-2910-4301-9478-25273273A545}"/>
                </a:ext>
              </a:extLst>
            </p:cNvPr>
            <p:cNvSpPr txBox="1"/>
            <p:nvPr/>
          </p:nvSpPr>
          <p:spPr>
            <a:xfrm>
              <a:off x="3247975" y="169510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교수님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005D0D-114C-4673-B228-F9590A90529A}"/>
              </a:ext>
            </a:extLst>
          </p:cNvPr>
          <p:cNvSpPr txBox="1"/>
          <p:nvPr/>
        </p:nvSpPr>
        <p:spPr>
          <a:xfrm>
            <a:off x="9487959" y="5046873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 팬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DFB6F74-2A2E-4E6F-A373-1D5436184CD3}"/>
              </a:ext>
            </a:extLst>
          </p:cNvPr>
          <p:cNvSpPr/>
          <p:nvPr/>
        </p:nvSpPr>
        <p:spPr>
          <a:xfrm>
            <a:off x="6922163" y="5062114"/>
            <a:ext cx="2413396" cy="461665"/>
          </a:xfrm>
          <a:prstGeom prst="round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DBF6DB-865A-4A85-8169-D2D1CFC3EEBC}"/>
              </a:ext>
            </a:extLst>
          </p:cNvPr>
          <p:cNvSpPr txBox="1"/>
          <p:nvPr/>
        </p:nvSpPr>
        <p:spPr>
          <a:xfrm>
            <a:off x="6959600" y="5046874"/>
            <a:ext cx="219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헐 교수님 보조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..)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저요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0A5672-7D24-4288-B038-53C25CA835B9}"/>
              </a:ext>
            </a:extLst>
          </p:cNvPr>
          <p:cNvSpPr/>
          <p:nvPr/>
        </p:nvSpPr>
        <p:spPr>
          <a:xfrm>
            <a:off x="649910" y="2898505"/>
            <a:ext cx="10892180" cy="374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Data Analysis and Model Training using Pandas, </a:t>
            </a:r>
            <a:r>
              <a:rPr lang="en-US" altLang="ko-KR" sz="16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16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and </a:t>
            </a:r>
            <a:r>
              <a:rPr lang="en-US" altLang="ko-KR" sz="16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ScikitLearn</a:t>
            </a:r>
            <a:r>
              <a:rPr lang="en-US" altLang="ko-KR" sz="16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Development of 'Predicting User's Star Level'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Sevice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Amazon Book Review Data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using Pandas,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Numpy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ScikitLearn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Django, etc.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Development of Automation Module of Crawling and Downloading of USPTO Bulk Data from Google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Development of Garbage Patent Classifier using US Patent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Analyzing the Technology Market and Planning Business Strategy - Battery Technology for Electric Vehicle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Kaggle Competition - Two Sigma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Connect:Rental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Listing Inquiries</a:t>
            </a:r>
            <a:endParaRPr lang="en-US" altLang="ko-KR" sz="16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Development of Web Page - Connecting Service for Goods Rental between Students in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Gachon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University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Information System Analysis and Structure - Design of Personalized Travel Information Recommendation System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B7574-1A43-44F5-A6CE-0CBFA203DA25}"/>
              </a:ext>
            </a:extLst>
          </p:cNvPr>
          <p:cNvSpPr txBox="1"/>
          <p:nvPr/>
        </p:nvSpPr>
        <p:spPr>
          <a:xfrm>
            <a:off x="752475" y="69454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1C67-9845-47C5-A643-2DF82155F5DC}"/>
              </a:ext>
            </a:extLst>
          </p:cNvPr>
          <p:cNvSpPr/>
          <p:nvPr/>
        </p:nvSpPr>
        <p:spPr>
          <a:xfrm>
            <a:off x="709270" y="1233594"/>
            <a:ext cx="107734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 유효특허 분류기 개발에 관한 연구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 Study on Development of </a:t>
            </a:r>
            <a:r>
              <a:rPr lang="en-US" altLang="ko-KR" sz="16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GarbagePatent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Classifier Based on Machine Learning)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22B82-6EA8-4CDB-B510-D8EA4AD0E090}"/>
              </a:ext>
            </a:extLst>
          </p:cNvPr>
          <p:cNvSpPr txBox="1"/>
          <p:nvPr/>
        </p:nvSpPr>
        <p:spPr>
          <a:xfrm>
            <a:off x="752475" y="2359456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631724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남자, 벽, 의류이(가) 표시된 사진&#10;&#10;자동 생성된 설명">
            <a:extLst>
              <a:ext uri="{FF2B5EF4-FFF2-40B4-BE49-F238E27FC236}">
                <a16:creationId xmlns:a16="http://schemas.microsoft.com/office/drawing/2014/main" id="{CECDD205-489B-41CB-8967-36127E72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08" y="526097"/>
            <a:ext cx="3675181" cy="2674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65A61E-4222-4937-81F9-33F8D8FA664B}"/>
              </a:ext>
            </a:extLst>
          </p:cNvPr>
          <p:cNvSpPr txBox="1"/>
          <p:nvPr/>
        </p:nvSpPr>
        <p:spPr>
          <a:xfrm>
            <a:off x="2100578" y="3891280"/>
            <a:ext cx="7990840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맨날 나만 보면 화공 학생이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왜 자꾸 이런 일 하냐고 하시고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그러면서 일은 시켜주고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칭찬도 해주고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욕도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 이건 아니지</a:t>
            </a:r>
            <a:endParaRPr lang="en-US" altLang="ko-KR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51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AE2D8-3295-4FEF-A79E-466A50C3D767}"/>
              </a:ext>
            </a:extLst>
          </p:cNvPr>
          <p:cNvSpPr txBox="1"/>
          <p:nvPr/>
        </p:nvSpPr>
        <p:spPr>
          <a:xfrm>
            <a:off x="2819400" y="1544320"/>
            <a:ext cx="6553200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번에 많은 공부와 일을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하려니까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몸과 마음 다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힘들고 고생은 많았지만</a:t>
            </a:r>
            <a:endParaRPr lang="en-US" altLang="ko-KR" sz="24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있기도 했고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성취감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지식이 느는 느낌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너무 좋았어요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854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넥타이, 벽이(가) 표시된 사진&#10;&#10;자동 생성된 설명">
            <a:extLst>
              <a:ext uri="{FF2B5EF4-FFF2-40B4-BE49-F238E27FC236}">
                <a16:creationId xmlns:a16="http://schemas.microsoft.com/office/drawing/2014/main" id="{D22B1657-DF8B-498D-BFED-994383EE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04" y="715327"/>
            <a:ext cx="3794192" cy="3016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D09E0-98CB-4FBE-B8B8-475E84520299}"/>
              </a:ext>
            </a:extLst>
          </p:cNvPr>
          <p:cNvSpPr txBox="1"/>
          <p:nvPr/>
        </p:nvSpPr>
        <p:spPr>
          <a:xfrm>
            <a:off x="3530600" y="4389120"/>
            <a:ext cx="51308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 나 이 쪽 분야에 </a:t>
            </a: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흥미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있구나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알고 싶어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하는구나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667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E3B4B7-A434-4E7E-A30A-672C3BCE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93" y="1003300"/>
            <a:ext cx="2614613" cy="2614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15A63-DF79-4CBE-A374-F36892322DFC}"/>
              </a:ext>
            </a:extLst>
          </p:cNvPr>
          <p:cNvSpPr txBox="1"/>
          <p:nvPr/>
        </p:nvSpPr>
        <p:spPr>
          <a:xfrm rot="824029">
            <a:off x="3355738" y="198010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 가라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화공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AB785-E99D-4516-970F-9712DA920ADA}"/>
              </a:ext>
            </a:extLst>
          </p:cNvPr>
          <p:cNvSpPr txBox="1"/>
          <p:nvPr/>
        </p:nvSpPr>
        <p:spPr>
          <a:xfrm rot="20663755">
            <a:off x="7433606" y="1990723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 부탁한다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컴공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FB34B-DD75-4C96-92CA-1B65F5E7D343}"/>
              </a:ext>
            </a:extLst>
          </p:cNvPr>
          <p:cNvSpPr txBox="1"/>
          <p:nvPr/>
        </p:nvSpPr>
        <p:spPr>
          <a:xfrm>
            <a:off x="3083718" y="4256867"/>
            <a:ext cx="6024563" cy="156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화학공학에서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컴퓨터공학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갈아탔어요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또 방학이 왔어요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방학이 너무 자주 오는 거 같은 건 기분 탓이에요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74AD2-8F0D-417B-AB42-2F6ECCFA76BE}"/>
              </a:ext>
            </a:extLst>
          </p:cNvPr>
          <p:cNvSpPr/>
          <p:nvPr/>
        </p:nvSpPr>
        <p:spPr>
          <a:xfrm rot="226180">
            <a:off x="4951344" y="2550868"/>
            <a:ext cx="1057858" cy="334453"/>
          </a:xfrm>
          <a:prstGeom prst="rect">
            <a:avLst/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컴공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복전</a:t>
            </a:r>
            <a:endParaRPr lang="ko-KR" altLang="en-US" sz="2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33BA8A-9FB9-4255-800A-18EAAB9345EB}"/>
              </a:ext>
            </a:extLst>
          </p:cNvPr>
          <p:cNvSpPr/>
          <p:nvPr/>
        </p:nvSpPr>
        <p:spPr>
          <a:xfrm rot="20669996">
            <a:off x="6319995" y="2444530"/>
            <a:ext cx="1057858" cy="334453"/>
          </a:xfrm>
          <a:prstGeom prst="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화공 </a:t>
            </a:r>
            <a:r>
              <a:rPr lang="ko-KR" altLang="en-US" sz="2000" dirty="0" err="1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복전</a:t>
            </a:r>
            <a:endParaRPr lang="ko-KR" altLang="en-US" sz="2000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1175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2713C-1E1B-4622-A9B9-999C51FA477C}"/>
              </a:ext>
            </a:extLst>
          </p:cNvPr>
          <p:cNvSpPr txBox="1"/>
          <p:nvPr/>
        </p:nvSpPr>
        <p:spPr>
          <a:xfrm>
            <a:off x="2409825" y="1504950"/>
            <a:ext cx="737235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불타는 의지를 안고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 방학인데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매일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학교 가서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더 많이 하고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코딩 프로젝트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했더니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교수님께서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랩 미팅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랩 세미나 들어와서 </a:t>
            </a:r>
            <a:r>
              <a:rPr lang="ko-KR" altLang="en-US" sz="2800" dirty="0" err="1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볼래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라고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제안하셨어요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913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2D879-F248-4B84-9F6C-3E7DA8D9FA70}"/>
              </a:ext>
            </a:extLst>
          </p:cNvPr>
          <p:cNvSpPr txBox="1"/>
          <p:nvPr/>
        </p:nvSpPr>
        <p:spPr>
          <a:xfrm>
            <a:off x="1843086" y="2101034"/>
            <a:ext cx="8505825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랩 미팅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(Lab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Meeting) /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랩 세미나</a:t>
            </a:r>
            <a:r>
              <a:rPr lang="en-US" altLang="ko-KR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(Lab Seminar)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연구실에서 각자 논문 작업 진행사항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신기술이나 새로운 나온 논문 분석한 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연구실에서 하는 스터디 등등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돌아가면서 발표하고 토론도 해요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FCB31F-C713-46DB-BAA3-8EC452CA97B7}"/>
              </a:ext>
            </a:extLst>
          </p:cNvPr>
          <p:cNvSpPr/>
          <p:nvPr/>
        </p:nvSpPr>
        <p:spPr>
          <a:xfrm>
            <a:off x="5626961" y="367917"/>
            <a:ext cx="938077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830366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사람, 실내, 남자이(가) 표시된 사진&#10;&#10;자동 생성된 설명">
            <a:extLst>
              <a:ext uri="{FF2B5EF4-FFF2-40B4-BE49-F238E27FC236}">
                <a16:creationId xmlns:a16="http://schemas.microsoft.com/office/drawing/2014/main" id="{39053D01-E71B-4290-A5C6-4ACDBA1B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86" y="642366"/>
            <a:ext cx="4792028" cy="2916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E1586-6F39-4E73-ADF6-64AD242F41B4}"/>
              </a:ext>
            </a:extLst>
          </p:cNvPr>
          <p:cNvSpPr txBox="1"/>
          <p:nvPr/>
        </p:nvSpPr>
        <p:spPr>
          <a:xfrm>
            <a:off x="2719387" y="4391025"/>
            <a:ext cx="675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발 하나 걸친 생활을 하던 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866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사람, 실내, 남자이(가) 표시된 사진&#10;&#10;자동 생성된 설명">
            <a:extLst>
              <a:ext uri="{FF2B5EF4-FFF2-40B4-BE49-F238E27FC236}">
                <a16:creationId xmlns:a16="http://schemas.microsoft.com/office/drawing/2014/main" id="{39053D01-E71B-4290-A5C6-4ACDBA1B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86" y="642366"/>
            <a:ext cx="4792028" cy="2916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E1586-6F39-4E73-ADF6-64AD242F41B4}"/>
              </a:ext>
            </a:extLst>
          </p:cNvPr>
          <p:cNvSpPr txBox="1"/>
          <p:nvPr/>
        </p:nvSpPr>
        <p:spPr>
          <a:xfrm>
            <a:off x="2719387" y="4391025"/>
            <a:ext cx="67532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그렇게 발 하나 걸친 생활을 하던 중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연구실에 계신 대학원생 </a:t>
            </a: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하신단다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44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5F271F-2237-4443-AF7B-7CDA1F699571}"/>
              </a:ext>
            </a:extLst>
          </p:cNvPr>
          <p:cNvSpPr txBox="1"/>
          <p:nvPr/>
        </p:nvSpPr>
        <p:spPr>
          <a:xfrm>
            <a:off x="3905250" y="116205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공석 하나 발생</a:t>
            </a:r>
          </a:p>
        </p:txBody>
      </p:sp>
    </p:spTree>
    <p:extLst>
      <p:ext uri="{BB962C8B-B14F-4D97-AF65-F5344CB8AC3E}">
        <p14:creationId xmlns:p14="http://schemas.microsoft.com/office/powerpoint/2010/main" val="1250482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5F271F-2237-4443-AF7B-7CDA1F699571}"/>
              </a:ext>
            </a:extLst>
          </p:cNvPr>
          <p:cNvSpPr txBox="1"/>
          <p:nvPr/>
        </p:nvSpPr>
        <p:spPr>
          <a:xfrm>
            <a:off x="3905250" y="116205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공석 하나 발생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F624BBC7-4A14-4695-A007-BFD58A28E936}"/>
              </a:ext>
            </a:extLst>
          </p:cNvPr>
          <p:cNvSpPr/>
          <p:nvPr/>
        </p:nvSpPr>
        <p:spPr>
          <a:xfrm rot="13500000">
            <a:off x="5777659" y="1524745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C530A-5858-41E3-8EFD-94F3A8902D90}"/>
              </a:ext>
            </a:extLst>
          </p:cNvPr>
          <p:cNvSpPr txBox="1"/>
          <p:nvPr/>
        </p:nvSpPr>
        <p:spPr>
          <a:xfrm>
            <a:off x="3926830" y="2524124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연구원 모집</a:t>
            </a:r>
          </a:p>
        </p:txBody>
      </p:sp>
    </p:spTree>
    <p:extLst>
      <p:ext uri="{BB962C8B-B14F-4D97-AF65-F5344CB8AC3E}">
        <p14:creationId xmlns:p14="http://schemas.microsoft.com/office/powerpoint/2010/main" val="292838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6E47A1-5484-4634-BB41-FDA0D534219C}"/>
              </a:ext>
            </a:extLst>
          </p:cNvPr>
          <p:cNvSpPr txBox="1"/>
          <p:nvPr/>
        </p:nvSpPr>
        <p:spPr>
          <a:xfrm>
            <a:off x="3401191" y="2012074"/>
            <a:ext cx="5389616" cy="110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지금으로부터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2015</a:t>
            </a: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거슬러 올라가보면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B290B-975D-4B47-B148-CDC200337580}"/>
              </a:ext>
            </a:extLst>
          </p:cNvPr>
          <p:cNvSpPr txBox="1"/>
          <p:nvPr/>
        </p:nvSpPr>
        <p:spPr>
          <a:xfrm>
            <a:off x="2306340" y="4295775"/>
            <a:ext cx="7579319" cy="976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TMI !</a:t>
            </a: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고</a:t>
            </a:r>
            <a:r>
              <a:rPr lang="en-US" altLang="ko-KR" sz="23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 </a:t>
            </a:r>
            <a:r>
              <a:rPr lang="ko-KR" altLang="en-US" sz="23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수능을 망친 후 성적에 맞춰 대학을 갔다가 도저히 과가 맞지 않아 다시 수능 공부 시작</a:t>
            </a:r>
          </a:p>
        </p:txBody>
      </p:sp>
    </p:spTree>
    <p:extLst>
      <p:ext uri="{BB962C8B-B14F-4D97-AF65-F5344CB8AC3E}">
        <p14:creationId xmlns:p14="http://schemas.microsoft.com/office/powerpoint/2010/main" val="2623239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5F271F-2237-4443-AF7B-7CDA1F699571}"/>
              </a:ext>
            </a:extLst>
          </p:cNvPr>
          <p:cNvSpPr txBox="1"/>
          <p:nvPr/>
        </p:nvSpPr>
        <p:spPr>
          <a:xfrm>
            <a:off x="3905250" y="116205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공석 하나 발생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F624BBC7-4A14-4695-A007-BFD58A28E936}"/>
              </a:ext>
            </a:extLst>
          </p:cNvPr>
          <p:cNvSpPr/>
          <p:nvPr/>
        </p:nvSpPr>
        <p:spPr>
          <a:xfrm rot="13500000">
            <a:off x="5777659" y="1524745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C530A-5858-41E3-8EFD-94F3A8902D90}"/>
              </a:ext>
            </a:extLst>
          </p:cNvPr>
          <p:cNvSpPr txBox="1"/>
          <p:nvPr/>
        </p:nvSpPr>
        <p:spPr>
          <a:xfrm>
            <a:off x="3926830" y="2524124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연구원 모집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97A59675-8D2C-4B81-9ABF-068F17F5E9BB}"/>
              </a:ext>
            </a:extLst>
          </p:cNvPr>
          <p:cNvSpPr/>
          <p:nvPr/>
        </p:nvSpPr>
        <p:spPr>
          <a:xfrm rot="13500000">
            <a:off x="5777659" y="2886819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90CE4-F117-4EBB-9EFC-E0AE33CB44A6}"/>
              </a:ext>
            </a:extLst>
          </p:cNvPr>
          <p:cNvSpPr txBox="1"/>
          <p:nvPr/>
        </p:nvSpPr>
        <p:spPr>
          <a:xfrm>
            <a:off x="3926830" y="3886198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지원</a:t>
            </a:r>
          </a:p>
        </p:txBody>
      </p:sp>
    </p:spTree>
    <p:extLst>
      <p:ext uri="{BB962C8B-B14F-4D97-AF65-F5344CB8AC3E}">
        <p14:creationId xmlns:p14="http://schemas.microsoft.com/office/powerpoint/2010/main" val="3475739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5F271F-2237-4443-AF7B-7CDA1F699571}"/>
              </a:ext>
            </a:extLst>
          </p:cNvPr>
          <p:cNvSpPr txBox="1"/>
          <p:nvPr/>
        </p:nvSpPr>
        <p:spPr>
          <a:xfrm>
            <a:off x="3905250" y="116205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공석 하나 발생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F624BBC7-4A14-4695-A007-BFD58A28E936}"/>
              </a:ext>
            </a:extLst>
          </p:cNvPr>
          <p:cNvSpPr/>
          <p:nvPr/>
        </p:nvSpPr>
        <p:spPr>
          <a:xfrm rot="13500000">
            <a:off x="5777659" y="1524745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C530A-5858-41E3-8EFD-94F3A8902D90}"/>
              </a:ext>
            </a:extLst>
          </p:cNvPr>
          <p:cNvSpPr txBox="1"/>
          <p:nvPr/>
        </p:nvSpPr>
        <p:spPr>
          <a:xfrm>
            <a:off x="3926830" y="2524124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연구원 모집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97A59675-8D2C-4B81-9ABF-068F17F5E9BB}"/>
              </a:ext>
            </a:extLst>
          </p:cNvPr>
          <p:cNvSpPr/>
          <p:nvPr/>
        </p:nvSpPr>
        <p:spPr>
          <a:xfrm rot="13500000">
            <a:off x="5777659" y="2886819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90CE4-F117-4EBB-9EFC-E0AE33CB44A6}"/>
              </a:ext>
            </a:extLst>
          </p:cNvPr>
          <p:cNvSpPr txBox="1"/>
          <p:nvPr/>
        </p:nvSpPr>
        <p:spPr>
          <a:xfrm>
            <a:off x="3926830" y="3886198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지원</a:t>
            </a: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EC000985-30B6-485B-A28E-8A3FA12EE8D4}"/>
              </a:ext>
            </a:extLst>
          </p:cNvPr>
          <p:cNvSpPr/>
          <p:nvPr/>
        </p:nvSpPr>
        <p:spPr>
          <a:xfrm rot="13500000">
            <a:off x="5777659" y="4248893"/>
            <a:ext cx="636684" cy="636684"/>
          </a:xfrm>
          <a:prstGeom prst="halfFrame">
            <a:avLst>
              <a:gd name="adj1" fmla="val 17948"/>
              <a:gd name="adj2" fmla="val 19047"/>
            </a:avLst>
          </a:prstGeom>
          <a:solidFill>
            <a:srgbClr val="00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DE4EA-759D-4CCD-9302-74CC44C58764}"/>
              </a:ext>
            </a:extLst>
          </p:cNvPr>
          <p:cNvSpPr txBox="1"/>
          <p:nvPr/>
        </p:nvSpPr>
        <p:spPr>
          <a:xfrm>
            <a:off x="3926830" y="5248272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면접 후 연구실 입성</a:t>
            </a:r>
          </a:p>
        </p:txBody>
      </p:sp>
    </p:spTree>
    <p:extLst>
      <p:ext uri="{BB962C8B-B14F-4D97-AF65-F5344CB8AC3E}">
        <p14:creationId xmlns:p14="http://schemas.microsoft.com/office/powerpoint/2010/main" val="2434042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237E9-16A4-45E7-94DD-846C13B367D5}"/>
              </a:ext>
            </a:extLst>
          </p:cNvPr>
          <p:cNvSpPr txBox="1"/>
          <p:nvPr/>
        </p:nvSpPr>
        <p:spPr>
          <a:xfrm>
            <a:off x="3276600" y="2190750"/>
            <a:ext cx="5638800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개강과 동시에 본격적인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꿈에 그리던 연구실 라이프 시작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28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454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FDDD67-4B62-4D9B-8FBE-C0288259F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45" y="800100"/>
            <a:ext cx="3156109" cy="322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DFED8-8D7E-404F-81A4-8E68A217FE51}"/>
              </a:ext>
            </a:extLst>
          </p:cNvPr>
          <p:cNvSpPr txBox="1"/>
          <p:nvPr/>
        </p:nvSpPr>
        <p:spPr>
          <a:xfrm>
            <a:off x="3645692" y="4423544"/>
            <a:ext cx="4900613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인줄 알았으나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구체적인 목표 없이 방황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스터디랑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세미나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연구실 행정일 주로 했어요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1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16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6F71D84-DE37-4B40-9475-AF7EC907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7" y="390524"/>
            <a:ext cx="366712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F5B11-4C1F-4A09-B54E-70798E0FAD38}"/>
              </a:ext>
            </a:extLst>
          </p:cNvPr>
          <p:cNvSpPr/>
          <p:nvPr/>
        </p:nvSpPr>
        <p:spPr>
          <a:xfrm>
            <a:off x="5086350" y="581025"/>
            <a:ext cx="1000125" cy="190500"/>
          </a:xfrm>
          <a:prstGeom prst="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발표자 </a:t>
            </a:r>
            <a:r>
              <a:rPr lang="en-US" altLang="ko-KR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6BAA96-AE6A-4102-AC07-AD34C8BB233C}"/>
              </a:ext>
            </a:extLst>
          </p:cNvPr>
          <p:cNvSpPr/>
          <p:nvPr/>
        </p:nvSpPr>
        <p:spPr>
          <a:xfrm>
            <a:off x="5086350" y="1962150"/>
            <a:ext cx="1000125" cy="185737"/>
          </a:xfrm>
          <a:prstGeom prst="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발표자 </a:t>
            </a:r>
            <a:r>
              <a:rPr lang="en-US" altLang="ko-KR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CEF259-9597-4992-8218-50E9D6FE0FB5}"/>
              </a:ext>
            </a:extLst>
          </p:cNvPr>
          <p:cNvSpPr/>
          <p:nvPr/>
        </p:nvSpPr>
        <p:spPr>
          <a:xfrm>
            <a:off x="5086350" y="2819399"/>
            <a:ext cx="923925" cy="190500"/>
          </a:xfrm>
          <a:prstGeom prst="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발표자 </a:t>
            </a:r>
            <a:r>
              <a:rPr lang="en-US" altLang="ko-KR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8F674-DC33-4BBB-AB5C-9459B653FB7A}"/>
              </a:ext>
            </a:extLst>
          </p:cNvPr>
          <p:cNvSpPr/>
          <p:nvPr/>
        </p:nvSpPr>
        <p:spPr>
          <a:xfrm>
            <a:off x="5086350" y="1271587"/>
            <a:ext cx="923925" cy="185737"/>
          </a:xfrm>
          <a:prstGeom prst="rect">
            <a:avLst/>
          </a:prstGeom>
          <a:solidFill>
            <a:srgbClr val="FF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교수님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3D98F-E110-4407-B957-45E3133A968A}"/>
              </a:ext>
            </a:extLst>
          </p:cNvPr>
          <p:cNvSpPr txBox="1"/>
          <p:nvPr/>
        </p:nvSpPr>
        <p:spPr>
          <a:xfrm>
            <a:off x="4765441" y="4779913"/>
            <a:ext cx="264206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어느 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산업공학회에 참석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0B853-7AEA-4C78-9E2D-950B2CED0C4D}"/>
              </a:ext>
            </a:extLst>
          </p:cNvPr>
          <p:cNvSpPr txBox="1"/>
          <p:nvPr/>
        </p:nvSpPr>
        <p:spPr>
          <a:xfrm rot="474219">
            <a:off x="7828922" y="1228410"/>
            <a:ext cx="2914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AFE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산업공학 </a:t>
            </a:r>
            <a:r>
              <a:rPr lang="en-US" altLang="ko-KR" sz="2000" dirty="0">
                <a:solidFill>
                  <a:srgbClr val="00AFE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+ </a:t>
            </a:r>
            <a:r>
              <a:rPr lang="ko-KR" altLang="en-US" sz="2000" dirty="0">
                <a:solidFill>
                  <a:srgbClr val="00AFE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데이터 과학의 조합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 </a:t>
            </a:r>
            <a:endParaRPr lang="en-US" altLang="ko-KR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굉장한 기술적 파워를 가지면서 </a:t>
            </a:r>
            <a:endParaRPr lang="en-US" altLang="ko-KR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규모가 점점 더 커지는 거 같았어요</a:t>
            </a:r>
          </a:p>
        </p:txBody>
      </p:sp>
    </p:spTree>
    <p:extLst>
      <p:ext uri="{BB962C8B-B14F-4D97-AF65-F5344CB8AC3E}">
        <p14:creationId xmlns:p14="http://schemas.microsoft.com/office/powerpoint/2010/main" val="4875227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956CC-8775-4A1A-8287-D63E47A66101}"/>
              </a:ext>
            </a:extLst>
          </p:cNvPr>
          <p:cNvSpPr txBox="1"/>
          <p:nvPr/>
        </p:nvSpPr>
        <p:spPr>
          <a:xfrm>
            <a:off x="3971925" y="1398829"/>
            <a:ext cx="4248150" cy="406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멋진 사람들이 저마다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 이거 연구 했어요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 이거 알아요</a:t>
            </a:r>
            <a:r>
              <a:rPr lang="en-US" altLang="ko-KR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하면서 자랑 타임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멋있다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나도 나중에 꼭 저런 거 </a:t>
            </a: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해야지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740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555A9-872C-4180-9C80-2BE45FD07523}"/>
              </a:ext>
            </a:extLst>
          </p:cNvPr>
          <p:cNvSpPr txBox="1"/>
          <p:nvPr/>
        </p:nvSpPr>
        <p:spPr>
          <a:xfrm>
            <a:off x="3176587" y="2568526"/>
            <a:ext cx="583882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연구실에서의 첫 방학이 시작되고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비로소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논문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작업이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되었어요</a:t>
            </a:r>
          </a:p>
        </p:txBody>
      </p:sp>
    </p:spTree>
    <p:extLst>
      <p:ext uri="{BB962C8B-B14F-4D97-AF65-F5344CB8AC3E}">
        <p14:creationId xmlns:p14="http://schemas.microsoft.com/office/powerpoint/2010/main" val="27448110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F38B01-4717-4DBC-B352-922C365ABE30}"/>
              </a:ext>
            </a:extLst>
          </p:cNvPr>
          <p:cNvSpPr txBox="1"/>
          <p:nvPr/>
        </p:nvSpPr>
        <p:spPr>
          <a:xfrm>
            <a:off x="3014662" y="1272205"/>
            <a:ext cx="6162675" cy="466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학교 기숙사 입주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이상 연구실 상주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기숙사 올라와서도 논문 공부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새벽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2-3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취침 기본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매일매일 논문 미팅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처음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 때부터 였나요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제 자존감이 낮아지기 시작한 게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266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A8CDD60C-2121-4587-89E4-120A1A2E0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742950"/>
            <a:ext cx="3505200" cy="3154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A35406-0B39-421C-8F00-C32A359C21BA}"/>
              </a:ext>
            </a:extLst>
          </p:cNvPr>
          <p:cNvSpPr txBox="1"/>
          <p:nvPr/>
        </p:nvSpPr>
        <p:spPr>
          <a:xfrm>
            <a:off x="3209925" y="4572000"/>
            <a:ext cx="5772150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논문의 실패를 두려워하며 전전긍긍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예민 보스 등극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위염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장염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역류성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식도염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불면증 등 스트레스성 질환 </a:t>
            </a:r>
            <a:r>
              <a:rPr lang="en-US" altLang="ko-KR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getcha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12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C132D9-214E-42AB-A39B-C5D40124CF4B}"/>
              </a:ext>
            </a:extLst>
          </p:cNvPr>
          <p:cNvSpPr txBox="1"/>
          <p:nvPr/>
        </p:nvSpPr>
        <p:spPr>
          <a:xfrm>
            <a:off x="4500562" y="2991929"/>
            <a:ext cx="3190875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작업 심화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컴공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전공 수업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각종 랩 미팅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팀플 지옥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좋지 않은 건강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부족한 수면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자존감 바스스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FA6F-E725-4ADC-A254-2DD84B4A7673}"/>
              </a:ext>
            </a:extLst>
          </p:cNvPr>
          <p:cNvSpPr txBox="1"/>
          <p:nvPr/>
        </p:nvSpPr>
        <p:spPr>
          <a:xfrm>
            <a:off x="3036094" y="1068992"/>
            <a:ext cx="611981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대학교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학년이 왜 힘든 줄 알아요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4747"/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사망년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이라서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EBS주시경 Medium" panose="02020603020101020101" pitchFamily="18" charset="-127"/>
                <a:ea typeface="EBS주시경 Medium" panose="02020603020101020101" pitchFamily="18" charset="-127"/>
              </a:rPr>
              <a:t>…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EBS주시경 Medium" panose="02020603020101020101" pitchFamily="18" charset="-127"/>
              <a:ea typeface="EBS주시경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48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39664B8E-B2B1-4490-92C0-8613DF277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13" y="616466"/>
            <a:ext cx="4146974" cy="311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24824-AF4A-42FE-A849-13A7642E6D88}"/>
              </a:ext>
            </a:extLst>
          </p:cNvPr>
          <p:cNvSpPr txBox="1"/>
          <p:nvPr/>
        </p:nvSpPr>
        <p:spPr>
          <a:xfrm>
            <a:off x="3593552" y="4862138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조향사가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꿈이었고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화학공학과에 진학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FB931-295D-4D41-849A-54BF73D7CE02}"/>
              </a:ext>
            </a:extLst>
          </p:cNvPr>
          <p:cNvSpPr/>
          <p:nvPr/>
        </p:nvSpPr>
        <p:spPr>
          <a:xfrm>
            <a:off x="5368878" y="4198237"/>
            <a:ext cx="145424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en-US" altLang="ko-KR" sz="2000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TMI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계속</a:t>
            </a:r>
            <a:r>
              <a:rPr lang="en-US" altLang="ko-KR" b="1" dirty="0">
                <a:solidFill>
                  <a:srgbClr val="F9320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82903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장치이(가) 표시된 사진&#10;&#10;자동 생성된 설명">
            <a:extLst>
              <a:ext uri="{FF2B5EF4-FFF2-40B4-BE49-F238E27FC236}">
                <a16:creationId xmlns:a16="http://schemas.microsoft.com/office/drawing/2014/main" id="{5BDC3FCA-1063-45DC-BBAC-64CD3D5B2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481042"/>
            <a:ext cx="2638425" cy="3039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1A933-4C3C-4B93-9B4E-682D7413694F}"/>
              </a:ext>
            </a:extLst>
          </p:cNvPr>
          <p:cNvSpPr txBox="1"/>
          <p:nvPr/>
        </p:nvSpPr>
        <p:spPr>
          <a:xfrm>
            <a:off x="2209800" y="3924300"/>
            <a:ext cx="7772400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너무 어려운 길을 택한 건가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시간은 이미 많이 투자했는데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잘하는 사람이 너무 많아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나도 잘할 수 있을까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514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2DD8E4-B7A8-4819-B2E1-F38DFD8DD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0" y="923925"/>
            <a:ext cx="4373880" cy="273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EA685-C43A-4981-831B-609DED5F6A92}"/>
              </a:ext>
            </a:extLst>
          </p:cNvPr>
          <p:cNvSpPr txBox="1"/>
          <p:nvPr/>
        </p:nvSpPr>
        <p:spPr>
          <a:xfrm>
            <a:off x="3595687" y="4543425"/>
            <a:ext cx="5000625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해커톤</a:t>
            </a:r>
            <a:r>
              <a:rPr lang="en-US" altLang="ko-KR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(Hackathon)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참여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Hacking + Marathon </a:t>
            </a: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합성어</a:t>
            </a:r>
            <a:endParaRPr lang="en-US" altLang="ko-KR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018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059415-555F-45F3-8484-177E43A0E4B5}"/>
              </a:ext>
            </a:extLst>
          </p:cNvPr>
          <p:cNvSpPr/>
          <p:nvPr/>
        </p:nvSpPr>
        <p:spPr>
          <a:xfrm>
            <a:off x="1714499" y="4496485"/>
            <a:ext cx="87630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핵인싸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E05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감각 있는 </a:t>
            </a: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디자이너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능력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쩌는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</a:t>
            </a:r>
            <a:endParaRPr lang="en-US" altLang="ko-KR" sz="3200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나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7" name="그림 6" descr="사람이(가) 표시된 사진&#10;&#10;자동 생성된 설명">
            <a:extLst>
              <a:ext uri="{FF2B5EF4-FFF2-40B4-BE49-F238E27FC236}">
                <a16:creationId xmlns:a16="http://schemas.microsoft.com/office/drawing/2014/main" id="{75DD2540-3F53-4594-BABE-F1F3D456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02" y="683992"/>
            <a:ext cx="5065395" cy="2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2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C3C02595-9B7C-4358-901F-25C2895D1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02" y="683992"/>
            <a:ext cx="5065395" cy="28478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01CF8C-D35B-4229-8797-F43EE5C208FF}"/>
              </a:ext>
            </a:extLst>
          </p:cNvPr>
          <p:cNvSpPr/>
          <p:nvPr/>
        </p:nvSpPr>
        <p:spPr>
          <a:xfrm>
            <a:off x="1714499" y="4052658"/>
            <a:ext cx="8763001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카페에서 코딩하면서 쉬고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 모임 가서 사람들 만나고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코딩 스터디 만드는게 취미래요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사람이 이게 가능한 일이야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2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A7C755-4C97-4047-863C-7025A6EC5513}"/>
              </a:ext>
            </a:extLst>
          </p:cNvPr>
          <p:cNvSpPr txBox="1"/>
          <p:nvPr/>
        </p:nvSpPr>
        <p:spPr>
          <a:xfrm>
            <a:off x="2809875" y="1559257"/>
            <a:ext cx="657225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동기부여</a:t>
            </a:r>
            <a:endParaRPr lang="en-US" altLang="ko-KR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하는 일을 즐기면서 하면 되는구나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기준을 가지고 남과는 비교하지 말자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돌아가야 한다는 생각이 들었어요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137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C060AA-14DD-455F-AB65-9A3AB54E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1"/>
          <a:stretch/>
        </p:blipFill>
        <p:spPr>
          <a:xfrm>
            <a:off x="4567634" y="933451"/>
            <a:ext cx="3056732" cy="2838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1A1C-48A8-473F-957F-CE1CA50FDD13}"/>
              </a:ext>
            </a:extLst>
          </p:cNvPr>
          <p:cNvSpPr txBox="1"/>
          <p:nvPr/>
        </p:nvSpPr>
        <p:spPr>
          <a:xfrm>
            <a:off x="5267325" y="933451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슬럼프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42159-80D4-4E39-AB84-FECF25ABEDCB}"/>
              </a:ext>
            </a:extLst>
          </p:cNvPr>
          <p:cNvSpPr txBox="1"/>
          <p:nvPr/>
        </p:nvSpPr>
        <p:spPr>
          <a:xfrm>
            <a:off x="3533775" y="4533900"/>
            <a:ext cx="5124450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겨울 방학 때 논문 계속 진행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학기에 논문 </a:t>
            </a:r>
            <a:r>
              <a:rPr lang="ko-KR" altLang="en-US" sz="2800" dirty="0">
                <a:solidFill>
                  <a:srgbClr val="FF47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</a:t>
            </a:r>
            <a:endParaRPr lang="ko-KR" altLang="en-US" sz="2400" dirty="0">
              <a:solidFill>
                <a:srgbClr val="FF47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57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834818-B6AD-4BF4-8CDA-0A966347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56" y="514351"/>
            <a:ext cx="2358088" cy="314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4A9E7-8D39-4315-832D-41B40BF0EEC4}"/>
              </a:ext>
            </a:extLst>
          </p:cNvPr>
          <p:cNvSpPr txBox="1"/>
          <p:nvPr/>
        </p:nvSpPr>
        <p:spPr>
          <a:xfrm>
            <a:off x="3533775" y="4533900"/>
            <a:ext cx="5124450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전에 갔던 산공학회에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등록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했어요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6642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56A1ABB-C3D9-415E-A655-4B861D006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1"/>
          <a:stretch/>
        </p:blipFill>
        <p:spPr>
          <a:xfrm>
            <a:off x="4305300" y="1000125"/>
            <a:ext cx="3581400" cy="1653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8CA40-8611-4FC3-88F1-4D0631EC4A38}"/>
              </a:ext>
            </a:extLst>
          </p:cNvPr>
          <p:cNvSpPr txBox="1"/>
          <p:nvPr/>
        </p:nvSpPr>
        <p:spPr>
          <a:xfrm>
            <a:off x="3086100" y="3771900"/>
            <a:ext cx="6019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연구실 졸업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</a:t>
            </a: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시작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2019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개월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1010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0A5CA-C5BC-4982-BEB8-A984A385D754}"/>
              </a:ext>
            </a:extLst>
          </p:cNvPr>
          <p:cNvSpPr txBox="1"/>
          <p:nvPr/>
        </p:nvSpPr>
        <p:spPr>
          <a:xfrm>
            <a:off x="2533650" y="1762125"/>
            <a:ext cx="71247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직장인 월급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저녁 여가시간이 있는 삶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직장인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회사 생활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AF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 라이프 기대</a:t>
            </a:r>
            <a:endParaRPr lang="ko-KR" altLang="en-US" dirty="0">
              <a:solidFill>
                <a:srgbClr val="00AF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78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D5357F-D9AE-4C19-A24F-0F1C7E44AB30}"/>
              </a:ext>
            </a:extLst>
          </p:cNvPr>
          <p:cNvSpPr txBox="1"/>
          <p:nvPr/>
        </p:nvSpPr>
        <p:spPr>
          <a:xfrm>
            <a:off x="2024062" y="1790700"/>
            <a:ext cx="8143875" cy="398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회사에서 자기 전공 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사람 드물더라구요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사수 미팅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부장님 미팅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대표님 미팅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미팅 끝나고 팀원끼리 또 미팅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미팅하러 카페 가기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미팅 자료 만들기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회식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이름 짓기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사람 혼나는 거 눈치 보기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81638-6342-4723-B0E7-C72E824E531A}"/>
              </a:ext>
            </a:extLst>
          </p:cNvPr>
          <p:cNvSpPr txBox="1"/>
          <p:nvPr/>
        </p:nvSpPr>
        <p:spPr>
          <a:xfrm rot="505508">
            <a:off x="7791451" y="390314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미팅하러 회사 온 줄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4254</Words>
  <Application>Microsoft Office PowerPoint</Application>
  <PresentationFormat>와이드스크린</PresentationFormat>
  <Paragraphs>761</Paragraphs>
  <Slides>118</Slides>
  <Notes>111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8" baseType="lpstr">
      <vt:lpstr>HY견명조</vt:lpstr>
      <vt:lpstr>나눔고딕</vt:lpstr>
      <vt:lpstr>DOSMyungjo</vt:lpstr>
      <vt:lpstr>EBS주시경 Medium</vt:lpstr>
      <vt:lpstr>배달의민족 도현</vt:lpstr>
      <vt:lpstr>나눔손글씨 펜</vt:lpstr>
      <vt:lpstr>Tmon몬소리 Black</vt:lpstr>
      <vt:lpstr>맑은 고딕</vt:lpstr>
      <vt:lpstr>Arial</vt:lpstr>
      <vt:lpstr>Office 테마</vt:lpstr>
      <vt:lpstr>데린이의 좌충우돌 데∙과 입문기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예훈 장</dc:creator>
  <cp:lastModifiedBy>예훈 장</cp:lastModifiedBy>
  <cp:revision>458</cp:revision>
  <dcterms:created xsi:type="dcterms:W3CDTF">2019-07-05T09:05:32Z</dcterms:created>
  <dcterms:modified xsi:type="dcterms:W3CDTF">2019-07-10T02:33:26Z</dcterms:modified>
</cp:coreProperties>
</file>